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docProps/custom.xml" ContentType="application/vnd.openxmlformats-officedocument.custom-properties+xml"/>
  <Override PartName="/ppt/slides/slide99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s/slide98.xml" ContentType="application/vnd.openxmlformats-officedocument.presentationml.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</p:sldMasterIdLst>
  <p:notesMasterIdLst>
    <p:notesMasterId r:id="rId117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24" r:id="rId73"/>
    <p:sldId id="325" r:id="rId74"/>
    <p:sldId id="326" r:id="rId75"/>
    <p:sldId id="327" r:id="rId76"/>
    <p:sldId id="328" r:id="rId77"/>
    <p:sldId id="329" r:id="rId78"/>
    <p:sldId id="330" r:id="rId79"/>
    <p:sldId id="331" r:id="rId80"/>
    <p:sldId id="332" r:id="rId81"/>
    <p:sldId id="333" r:id="rId82"/>
    <p:sldId id="334" r:id="rId83"/>
    <p:sldId id="335" r:id="rId84"/>
    <p:sldId id="336" r:id="rId85"/>
    <p:sldId id="337" r:id="rId86"/>
    <p:sldId id="338" r:id="rId87"/>
    <p:sldId id="339" r:id="rId88"/>
    <p:sldId id="340" r:id="rId89"/>
    <p:sldId id="341" r:id="rId90"/>
    <p:sldId id="342" r:id="rId91"/>
    <p:sldId id="343" r:id="rId92"/>
    <p:sldId id="344" r:id="rId93"/>
    <p:sldId id="345" r:id="rId94"/>
    <p:sldId id="346" r:id="rId95"/>
    <p:sldId id="347" r:id="rId96"/>
    <p:sldId id="348" r:id="rId97"/>
    <p:sldId id="349" r:id="rId98"/>
    <p:sldId id="350" r:id="rId99"/>
    <p:sldId id="351" r:id="rId100"/>
    <p:sldId id="352" r:id="rId101"/>
    <p:sldId id="353" r:id="rId102"/>
    <p:sldId id="354" r:id="rId103"/>
    <p:sldId id="355" r:id="rId104"/>
    <p:sldId id="356" r:id="rId105"/>
    <p:sldId id="357" r:id="rId106"/>
    <p:sldId id="358" r:id="rId107"/>
    <p:sldId id="359" r:id="rId108"/>
    <p:sldId id="360" r:id="rId109"/>
    <p:sldId id="361" r:id="rId110"/>
    <p:sldId id="362" r:id="rId111"/>
    <p:sldId id="363" r:id="rId112"/>
    <p:sldId id="364" r:id="rId113"/>
    <p:sldId id="365" r:id="rId114"/>
    <p:sldId id="366" r:id="rId115"/>
    <p:sldId id="367" r:id="rId11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666" y="-9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17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13" Type="http://schemas.openxmlformats.org/officeDocument/2006/relationships/slide" Target="slides/slide109.xml"/><Relationship Id="rId11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16" Type="http://schemas.openxmlformats.org/officeDocument/2006/relationships/slide" Target="slides/slide11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11" Type="http://schemas.openxmlformats.org/officeDocument/2006/relationships/slide" Target="slides/slide10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14" Type="http://schemas.openxmlformats.org/officeDocument/2006/relationships/slide" Target="slides/slide110.xml"/><Relationship Id="rId119" Type="http://schemas.openxmlformats.org/officeDocument/2006/relationships/viewProps" Target="view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theme" Target="theme/theme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pt-BR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Clique para editar o formato de notas</a:t>
            </a:r>
          </a:p>
        </p:txBody>
      </p:sp>
      <p:sp>
        <p:nvSpPr>
          <p:cNvPr id="158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pt-BR" sz="1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&lt;cabeçalho&gt;</a:t>
            </a:r>
          </a:p>
        </p:txBody>
      </p:sp>
      <p:sp>
        <p:nvSpPr>
          <p:cNvPr id="159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pt-BR" sz="1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&lt;data/hora&gt;</a:t>
            </a:r>
          </a:p>
        </p:txBody>
      </p:sp>
      <p:sp>
        <p:nvSpPr>
          <p:cNvPr id="160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pt-BR" sz="1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&lt;rodapé&gt;</a:t>
            </a:r>
          </a:p>
        </p:txBody>
      </p:sp>
      <p:sp>
        <p:nvSpPr>
          <p:cNvPr id="161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FAC97C82-C249-413C-AD63-73F1240691AC}" type="slidenum">
              <a:rPr lang="pt-BR" sz="1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pPr algn="r"/>
              <a:t>‹nº›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endParaRPr lang="pt-BR" sz="20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05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82BB720F-5DD2-4ABE-8333-0BC4E74318C7}" type="slidenum">
              <a:rPr lang="pt-BR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pPr algn="r">
                <a:lnSpc>
                  <a:spcPct val="100000"/>
                </a:lnSpc>
              </a:pPr>
              <a:t>34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endParaRPr lang="pt-BR" sz="20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07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AC5E7AEB-0761-433C-B880-1BDC9175E69B}" type="slidenum">
              <a:rPr lang="pt-BR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pPr algn="r">
                <a:lnSpc>
                  <a:spcPct val="100000"/>
                </a:lnSpc>
              </a:pPr>
              <a:t>43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endParaRPr lang="pt-BR" sz="20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09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4F3F7A2E-E7FA-4352-A843-262341CAF9BE}" type="slidenum">
              <a:rPr lang="pt-BR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pPr algn="r">
                <a:lnSpc>
                  <a:spcPct val="100000"/>
                </a:lnSpc>
              </a:pPr>
              <a:t>72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endParaRPr lang="pt-BR" sz="20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11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BBFD724E-1F84-4788-8237-AA2AB020661C}" type="slidenum">
              <a:rPr lang="pt-BR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pPr algn="r">
                <a:lnSpc>
                  <a:spcPct val="100000"/>
                </a:lnSpc>
              </a:pPr>
              <a:t>101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endParaRPr lang="pt-BR" sz="20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13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FCFA3CF3-88BF-407B-ABD3-D52065E80733}" type="slidenum">
              <a:rPr lang="pt-BR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pPr algn="r">
                <a:lnSpc>
                  <a:spcPct val="100000"/>
                </a:lnSpc>
              </a:pPr>
              <a:t>107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4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38" name="Imagem 37"/>
          <p:cNvPicPr/>
          <p:nvPr/>
        </p:nvPicPr>
        <p:blipFill>
          <a:blip r:embed="rId2" cstate="print"/>
          <a:stretch/>
        </p:blipFill>
        <p:spPr>
          <a:xfrm>
            <a:off x="3368880" y="1825560"/>
            <a:ext cx="5452920" cy="4350960"/>
          </a:xfrm>
          <a:prstGeom prst="rect">
            <a:avLst/>
          </a:prstGeom>
          <a:ln>
            <a:noFill/>
          </a:ln>
        </p:spPr>
      </p:pic>
      <p:pic>
        <p:nvPicPr>
          <p:cNvPr id="39" name="Imagem 38"/>
          <p:cNvPicPr/>
          <p:nvPr/>
        </p:nvPicPr>
        <p:blipFill>
          <a:blip r:embed="rId2" cstate="print"/>
          <a:stretch/>
        </p:blipFill>
        <p:spPr>
          <a:xfrm>
            <a:off x="3368880" y="1825560"/>
            <a:ext cx="5452920" cy="4350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7" name="PlaceHolder 4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1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77" name="Imagem 76"/>
          <p:cNvPicPr/>
          <p:nvPr/>
        </p:nvPicPr>
        <p:blipFill>
          <a:blip r:embed="rId2" cstate="print"/>
          <a:stretch/>
        </p:blipFill>
        <p:spPr>
          <a:xfrm>
            <a:off x="3368880" y="1825560"/>
            <a:ext cx="5452920" cy="4350960"/>
          </a:xfrm>
          <a:prstGeom prst="rect">
            <a:avLst/>
          </a:prstGeom>
          <a:ln>
            <a:noFill/>
          </a:ln>
        </p:spPr>
      </p:pic>
      <p:pic>
        <p:nvPicPr>
          <p:cNvPr id="78" name="Imagem 77"/>
          <p:cNvPicPr/>
          <p:nvPr/>
        </p:nvPicPr>
        <p:blipFill>
          <a:blip r:embed="rId2" cstate="print"/>
          <a:stretch/>
        </p:blipFill>
        <p:spPr>
          <a:xfrm>
            <a:off x="3368880" y="1825560"/>
            <a:ext cx="5452920" cy="4350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5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6" name="PlaceHolder 4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0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2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16" name="Imagem 115"/>
          <p:cNvPicPr/>
          <p:nvPr/>
        </p:nvPicPr>
        <p:blipFill>
          <a:blip r:embed="rId2" cstate="print"/>
          <a:stretch/>
        </p:blipFill>
        <p:spPr>
          <a:xfrm>
            <a:off x="3368880" y="1825560"/>
            <a:ext cx="5452920" cy="4350960"/>
          </a:xfrm>
          <a:prstGeom prst="rect">
            <a:avLst/>
          </a:prstGeom>
          <a:ln>
            <a:noFill/>
          </a:ln>
        </p:spPr>
      </p:pic>
      <p:pic>
        <p:nvPicPr>
          <p:cNvPr id="117" name="Imagem 116"/>
          <p:cNvPicPr/>
          <p:nvPr/>
        </p:nvPicPr>
        <p:blipFill>
          <a:blip r:embed="rId2" cstate="print"/>
          <a:stretch/>
        </p:blipFill>
        <p:spPr>
          <a:xfrm>
            <a:off x="3368880" y="1825560"/>
            <a:ext cx="5452920" cy="4350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9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34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35" name="PlaceHolder 4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37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38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39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3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6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9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50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51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54" name="PlaceHolder 3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55" name="Imagem 154"/>
          <p:cNvPicPr/>
          <p:nvPr/>
        </p:nvPicPr>
        <p:blipFill>
          <a:blip r:embed="rId2" cstate="print"/>
          <a:stretch/>
        </p:blipFill>
        <p:spPr>
          <a:xfrm>
            <a:off x="3368880" y="1825560"/>
            <a:ext cx="5452920" cy="4350960"/>
          </a:xfrm>
          <a:prstGeom prst="rect">
            <a:avLst/>
          </a:prstGeom>
          <a:ln>
            <a:noFill/>
          </a:ln>
        </p:spPr>
      </p:pic>
      <p:pic>
        <p:nvPicPr>
          <p:cNvPr id="156" name="Imagem 155"/>
          <p:cNvPicPr/>
          <p:nvPr/>
        </p:nvPicPr>
        <p:blipFill>
          <a:blip r:embed="rId2" cstate="print"/>
          <a:stretch/>
        </p:blipFill>
        <p:spPr>
          <a:xfrm>
            <a:off x="3368880" y="1825560"/>
            <a:ext cx="5452920" cy="4350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0C3D64-5BE6-4643-81BA-BEEE1034C0A4}" type="datetimeFigureOut">
              <a:rPr lang="pt-BR" smtClean="0"/>
              <a:t>20/10/2017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B43CB0-E147-454F-9DA3-17C42FDECB0C}" type="slidenum">
              <a:rPr lang="pt-BR" smtClean="0"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pt-BR" sz="4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Clique para editar o título mestre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Clique para editar o formato do texto da estrutura de tópicos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2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2.º nível da estrutura de tópicos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3.º nível da estrutura de tópicos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2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4.º nível da estrutura de tópicos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5.º nível da estrutura de tópicos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6.º nível da estrutura de tópicos</a:t>
            </a: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2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7.º nível da estrutura de tópicosClique para editar o texto mestre</a:t>
            </a:r>
          </a:p>
          <a:p>
            <a:pPr marL="685800" lvl="1" indent="-2282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Segundo nível</a:t>
            </a:r>
            <a:endParaRPr lang="pt-BR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1143000" lvl="2" indent="-2282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Terceiro nível</a:t>
            </a:r>
            <a:endParaRPr lang="pt-BR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1600200" lvl="3" indent="-2282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Quarto nível</a:t>
            </a:r>
            <a:endParaRPr lang="pt-BR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057400" lvl="4" indent="-2282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Quinto nível</a:t>
            </a:r>
            <a:endParaRPr lang="pt-BR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3" name="PlaceHolder 4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www.semiologiaortopedica.com.br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4" name="PlaceHolder 5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D9F9428C-E28B-4896-B565-0FEAD29408D6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‹nº›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pt-BR" sz="4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Clique para editar o título mestre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www.semiologiaortopedica.com.br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2" name="PlaceHolder 4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71D7C5FD-3ACD-499E-981E-1900797D6E59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‹nº›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3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Clique para editar o formato do texto da estrutura de tópicos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2.º nível da estrutura de tópicos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3.º nível da estrutura de tópicos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4.º nível da estrutura de tópicos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5.º nível da estrutura de tópicos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6.º nível da estrutura de tópicos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7.º nível da estrutura de tópicos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/>
    <p:bodyStyle/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www.semiologiaortopedica.com.br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20" name="PlaceHolder 3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78B3F48F-8B7F-4A2A-9A09-482A21625B60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‹nº›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21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pt-BR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Clique para editar o formato do texto do título</a:t>
            </a:r>
          </a:p>
        </p:txBody>
      </p:sp>
      <p:sp>
        <p:nvSpPr>
          <p:cNvPr id="122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Clique para editar o formato do texto da estrutura de tópicos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2.º nível da estrutura de tópicos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3.º nível da estrutura de tópicos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4.º nível da estrutura de tópicos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5.º nível da estrutura de tópicos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6.º nível da estrutura de tópicos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7.º nível da estrutura de tópicos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ufrgs.br/SEMIOLOGIAORTOPEDICA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3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4.emf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3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3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4.jpeg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3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3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3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3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4.e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wmf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wmf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4.jpe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wmf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9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3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3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3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3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3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3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9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3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TextShape 1"/>
          <p:cNvSpPr txBox="1"/>
          <p:nvPr/>
        </p:nvSpPr>
        <p:spPr>
          <a:xfrm>
            <a:off x="1523880" y="1122480"/>
            <a:ext cx="9143640" cy="238716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="b"/>
          <a:lstStyle/>
          <a:p>
            <a:pPr algn="ctr">
              <a:lnSpc>
                <a:spcPct val="100000"/>
              </a:lnSpc>
            </a:pPr>
            <a:r>
              <a:rPr lang="pt-BR" sz="60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Neuropatias Compressivas do MS e Radiculopatias do MI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63" name="TextShape 2"/>
          <p:cNvSpPr txBox="1"/>
          <p:nvPr/>
        </p:nvSpPr>
        <p:spPr>
          <a:xfrm>
            <a:off x="1523880" y="3510000"/>
            <a:ext cx="9143640" cy="174744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pt-BR" sz="24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Prof. Dr. José Heitor Machado Fernandes</a:t>
            </a:r>
            <a:r>
              <a:rPr lang="pt-BR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, in</a:t>
            </a:r>
            <a:endParaRPr lang="pt-BR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pt-BR" sz="2400" u="sng" strike="noStrike" spc="-1">
                <a:solidFill>
                  <a:srgbClr val="0563C1"/>
                </a:solidFill>
                <a:uFill>
                  <a:solidFill>
                    <a:srgbClr val="FFFFFF"/>
                  </a:solidFill>
                </a:uFill>
                <a:latin typeface="Calibri"/>
                <a:hlinkClick r:id="rId2"/>
              </a:rPr>
              <a:t>WWW.UFRGS.BR/SEMIOLOGIAORTOPEDICA</a:t>
            </a:r>
            <a:endParaRPr lang="pt-BR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pt-BR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Módulos 15,16 e 11</a:t>
            </a:r>
            <a:endParaRPr lang="pt-BR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pt-BR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FAMED – UFRGS - 2017</a:t>
            </a:r>
            <a:endParaRPr lang="pt-BR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4" name="TextShape 3"/>
          <p:cNvSpPr txBox="1"/>
          <p:nvPr/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65" name="TextShape 4"/>
          <p:cNvSpPr txBox="1"/>
          <p:nvPr/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www.semiologiaortopedica.com.br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66" name="TextShape 5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6697615B-6A3A-4D34-AD8A-5823A5D87A10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1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Picture 2"/>
          <p:cNvPicPr/>
          <p:nvPr/>
        </p:nvPicPr>
        <p:blipFill>
          <a:blip r:embed="rId2" cstate="print"/>
          <a:stretch/>
        </p:blipFill>
        <p:spPr>
          <a:xfrm>
            <a:off x="1847520" y="1556640"/>
            <a:ext cx="4057200" cy="2943000"/>
          </a:xfrm>
          <a:prstGeom prst="rect">
            <a:avLst/>
          </a:prstGeom>
          <a:ln w="9360">
            <a:noFill/>
          </a:ln>
        </p:spPr>
      </p:pic>
      <p:sp>
        <p:nvSpPr>
          <p:cNvPr id="220" name="CustomShape 1"/>
          <p:cNvSpPr/>
          <p:nvPr/>
        </p:nvSpPr>
        <p:spPr>
          <a:xfrm>
            <a:off x="3359520" y="3861000"/>
            <a:ext cx="215640" cy="21564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1" name="CustomShape 2"/>
          <p:cNvSpPr/>
          <p:nvPr/>
        </p:nvSpPr>
        <p:spPr>
          <a:xfrm flipV="1">
            <a:off x="3575880" y="3356280"/>
            <a:ext cx="359640" cy="4316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2" name="TextShape 3"/>
          <p:cNvSpPr txBox="1"/>
          <p:nvPr/>
        </p:nvSpPr>
        <p:spPr>
          <a:xfrm>
            <a:off x="1991520" y="0"/>
            <a:ext cx="8229240" cy="1142640"/>
          </a:xfrm>
          <a:prstGeom prst="rect">
            <a:avLst/>
          </a:prstGeom>
          <a:solidFill>
            <a:srgbClr val="BDD7EE"/>
          </a:solidFill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pt-BR" sz="2400" b="1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Palpação para investigação da síndrome do túnel radial ou síndrome do supinador</a:t>
            </a:r>
            <a:r>
              <a:rPr lang="pt-BR" sz="2400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( palpação da Arcada de Froshe)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23" name="CustomShape 4"/>
          <p:cNvSpPr/>
          <p:nvPr/>
        </p:nvSpPr>
        <p:spPr>
          <a:xfrm>
            <a:off x="6023880" y="1196640"/>
            <a:ext cx="4320000" cy="398412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6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 neuropatia compressiva mais comum do nervo radial e seus ramos envolve o </a:t>
            </a:r>
            <a:r>
              <a:rPr lang="pt-BR" sz="1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nervo interósseo posterior </a:t>
            </a:r>
            <a:r>
              <a:rPr lang="pt-BR" sz="160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(ramo motor do n. radial) </a:t>
            </a:r>
            <a:r>
              <a:rPr lang="pt-BR" sz="16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quando este passa entre as duas porções do músculo supinador  sob um espesso arco fibroso conhecido como </a:t>
            </a:r>
            <a:r>
              <a:rPr lang="pt-BR" sz="160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arcada de Froshe.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6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 compressão do nervo interósseo posterior nessa localização é também conhecida como </a:t>
            </a:r>
            <a:r>
              <a:rPr lang="pt-BR" sz="160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síndrome do túnel radial.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6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Os pacientes com essa síndrome geralmente apresentam dor na massa muscular extensora, que costuma se irradiar ainda mais em direção distal do antebraço e, proximalmente acima do cotovelo.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60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Como não há nenhum nervo sensitivo afetado, não ocorrem parestesias</a:t>
            </a:r>
            <a:r>
              <a:rPr lang="pt-BR" sz="16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.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4" name="CustomShape 5"/>
          <p:cNvSpPr/>
          <p:nvPr/>
        </p:nvSpPr>
        <p:spPr>
          <a:xfrm>
            <a:off x="1703520" y="5373360"/>
            <a:ext cx="8640720" cy="15505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6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 local mais comum de compressão é mais bem palpado estando o antebraço do paciente relaxado e pronado. Como a arcada de Froshe se localiza a </a:t>
            </a:r>
            <a:r>
              <a:rPr lang="pt-BR" sz="16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cerca de 4 dedos de lagura distalmente ao epicôndilo lateral</a:t>
            </a:r>
            <a:r>
              <a:rPr lang="pt-BR" sz="16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, o examinador coloca quatro dedos sobre a massa muscular extensora numa linha estendendo-se distalmente a partir do epicôndilo lateral. O dedo indicador deve estar localizado sobre a arcada de Froshe. A pressão digital nesse ponto reproduz ou exacerba a dor familiar ao paciente. Sempre deve ser feito o diagnóstico difere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5" name="CustomShape 6"/>
          <p:cNvSpPr/>
          <p:nvPr/>
        </p:nvSpPr>
        <p:spPr>
          <a:xfrm>
            <a:off x="1523880" y="4941720"/>
            <a:ext cx="4608000" cy="27468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t-BR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Reider, </a:t>
            </a:r>
            <a:r>
              <a:rPr lang="pt-BR" sz="12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O Exame Físico em Ortopedia </a:t>
            </a:r>
            <a:r>
              <a:rPr lang="pt-BR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– Guanabara Koogan -2001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6" name="TextShape 7"/>
          <p:cNvSpPr txBox="1"/>
          <p:nvPr/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27" name="TextShape 8"/>
          <p:cNvSpPr txBox="1"/>
          <p:nvPr/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www.semiologiaortopedica.com.br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28" name="TextShape 9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F77E9CFB-75F6-4935-A66F-A56AF9B30BDA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10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CustomShape 1"/>
          <p:cNvSpPr/>
          <p:nvPr/>
        </p:nvSpPr>
        <p:spPr>
          <a:xfrm>
            <a:off x="2495520" y="6524640"/>
            <a:ext cx="2808000" cy="333000"/>
          </a:xfrm>
          <a:prstGeom prst="rect">
            <a:avLst/>
          </a:prstGeom>
          <a:solidFill>
            <a:schemeClr val="bg1"/>
          </a:solidFill>
          <a:ln w="9360">
            <a:solidFill>
              <a:schemeClr val="bg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8" name="TextShape 2"/>
          <p:cNvSpPr txBox="1"/>
          <p:nvPr/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19" name="TextShape 3"/>
          <p:cNvSpPr txBox="1"/>
          <p:nvPr/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www.semiologiaortopedica.com.br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20" name="TextShape 4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5D40F42C-E637-4616-9D33-5515B2038B94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100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821" name="Imagem 820"/>
          <p:cNvPicPr/>
          <p:nvPr/>
        </p:nvPicPr>
        <p:blipFill>
          <a:blip r:embed="rId2" cstate="print"/>
          <a:stretch/>
        </p:blipFill>
        <p:spPr>
          <a:xfrm>
            <a:off x="2565360" y="-88920"/>
            <a:ext cx="7264440" cy="69724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CustomShape 1"/>
          <p:cNvSpPr/>
          <p:nvPr/>
        </p:nvSpPr>
        <p:spPr>
          <a:xfrm>
            <a:off x="1523880" y="39240"/>
            <a:ext cx="9143640" cy="1644840"/>
          </a:xfrm>
          <a:prstGeom prst="rect">
            <a:avLst/>
          </a:prstGeom>
          <a:solidFill>
            <a:srgbClr val="FFC00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20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       </a:t>
            </a:r>
            <a:r>
              <a:rPr lang="pt-BR" sz="2000" b="1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Qual a diferença entre </a:t>
            </a:r>
            <a:r>
              <a:rPr lang="pt-BR" sz="2000" b="1" i="1" u="sng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Lombalgia,</a:t>
            </a:r>
            <a:r>
              <a:rPr lang="pt-BR" sz="2000" b="1" i="1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  </a:t>
            </a:r>
            <a:r>
              <a:rPr lang="pt-BR" sz="2000" b="1" i="1" u="sng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Lombociatalgia  </a:t>
            </a:r>
            <a:r>
              <a:rPr lang="pt-BR" sz="2000" b="1" i="1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e</a:t>
            </a:r>
            <a:r>
              <a:rPr lang="pt-BR" sz="2000" b="1" i="1" u="sng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  Ciática </a:t>
            </a:r>
            <a:r>
              <a:rPr lang="pt-BR" sz="2000" b="1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?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6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            </a:t>
            </a:r>
            <a:r>
              <a:rPr lang="pt-BR" sz="16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Lombalgias</a:t>
            </a:r>
            <a:r>
              <a:rPr lang="pt-BR" sz="16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 </a:t>
            </a:r>
            <a:r>
              <a:rPr lang="pt-BR" sz="1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são todas as condições de dor, com ou sem rigidez, localizadas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            na </a:t>
            </a:r>
            <a:r>
              <a:rPr lang="pt-BR" sz="1600" b="1" i="1" u="sng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região inferior do dorso</a:t>
            </a:r>
            <a:r>
              <a:rPr lang="pt-BR" sz="1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,  em uma área situada entre o último arco costal e a prega 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            glútea.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23" name="CustomShape 2"/>
          <p:cNvSpPr/>
          <p:nvPr/>
        </p:nvSpPr>
        <p:spPr>
          <a:xfrm>
            <a:off x="1524240" y="2496960"/>
            <a:ext cx="218880" cy="244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anchor="ctr"/>
          <a:lstStyle/>
          <a:p>
            <a:pPr>
              <a:lnSpc>
                <a:spcPct val="100000"/>
              </a:lnSpc>
            </a:pPr>
            <a:r>
              <a:rPr lang="pt-BR" sz="1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 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24" name="CustomShape 3"/>
          <p:cNvSpPr/>
          <p:nvPr/>
        </p:nvSpPr>
        <p:spPr>
          <a:xfrm>
            <a:off x="1523880" y="5051880"/>
            <a:ext cx="9143640" cy="1795680"/>
          </a:xfrm>
          <a:prstGeom prst="rect">
            <a:avLst/>
          </a:prstGeom>
          <a:solidFill>
            <a:srgbClr val="FFC00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  </a:t>
            </a:r>
            <a:r>
              <a:rPr lang="pt-BR" sz="16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Lombociatalgia</a:t>
            </a:r>
            <a:r>
              <a:rPr lang="pt-BR" sz="1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. É a dor que se irradia da região lombar, acima conceituada, 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para um ou ambos os membros inferiores, ultrapassando os joelhos.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6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 </a:t>
            </a:r>
            <a:r>
              <a:rPr lang="pt-BR" sz="1600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 </a:t>
            </a:r>
            <a:r>
              <a:rPr lang="pt-BR" sz="16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Ciatalgia / Ciática</a:t>
            </a:r>
            <a:r>
              <a:rPr lang="pt-BR" sz="1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. É a dor que tem início na raiz da coxa, uni ou bilateralmente, </a:t>
            </a:r>
            <a:r>
              <a:rPr lang="pt-BR" sz="1600" b="1" u="sng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ultrapassando o(s) joelho(s) </a:t>
            </a:r>
            <a:r>
              <a:rPr lang="pt-BR" sz="1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e alcançando, na maioria das vezes, o pé homolateral, acompanhada ou não de déficit motor e/ou sensitivo.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25" name="CustomShape 4"/>
          <p:cNvSpPr/>
          <p:nvPr/>
        </p:nvSpPr>
        <p:spPr>
          <a:xfrm>
            <a:off x="6527880" y="4725000"/>
            <a:ext cx="3744000" cy="215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26" name="CustomShape 5"/>
          <p:cNvSpPr/>
          <p:nvPr/>
        </p:nvSpPr>
        <p:spPr>
          <a:xfrm>
            <a:off x="1775520" y="4653000"/>
            <a:ext cx="4248000" cy="215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27" name="CustomShape 6"/>
          <p:cNvSpPr/>
          <p:nvPr/>
        </p:nvSpPr>
        <p:spPr>
          <a:xfrm>
            <a:off x="2999520" y="3501000"/>
            <a:ext cx="71640" cy="287640"/>
          </a:xfrm>
          <a:prstGeom prst="up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28" name="CustomShape 7"/>
          <p:cNvSpPr/>
          <p:nvPr/>
        </p:nvSpPr>
        <p:spPr>
          <a:xfrm>
            <a:off x="7104240" y="3645000"/>
            <a:ext cx="45360" cy="431640"/>
          </a:xfrm>
          <a:prstGeom prst="up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29" name="CustomShape 8"/>
          <p:cNvSpPr/>
          <p:nvPr/>
        </p:nvSpPr>
        <p:spPr>
          <a:xfrm>
            <a:off x="9048240" y="3789000"/>
            <a:ext cx="71640" cy="359640"/>
          </a:xfrm>
          <a:prstGeom prst="up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30" name="TextShape 9"/>
          <p:cNvSpPr txBox="1"/>
          <p:nvPr/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31" name="TextShape 10"/>
          <p:cNvSpPr txBox="1"/>
          <p:nvPr/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www.semiologiaortopedica.com.br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32" name="TextShape 11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E8607933-8072-4321-BD54-A4E05E2E0E2F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101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833" name="Imagem 832"/>
          <p:cNvPicPr/>
          <p:nvPr/>
        </p:nvPicPr>
        <p:blipFill>
          <a:blip r:embed="rId3" cstate="print"/>
          <a:stretch/>
        </p:blipFill>
        <p:spPr>
          <a:xfrm>
            <a:off x="1892160" y="1689120"/>
            <a:ext cx="4381560" cy="3289320"/>
          </a:xfrm>
          <a:prstGeom prst="rect">
            <a:avLst/>
          </a:prstGeom>
          <a:ln>
            <a:noFill/>
          </a:ln>
        </p:spPr>
      </p:pic>
      <p:pic>
        <p:nvPicPr>
          <p:cNvPr id="834" name="Imagem 833"/>
          <p:cNvPicPr/>
          <p:nvPr/>
        </p:nvPicPr>
        <p:blipFill>
          <a:blip r:embed="rId4" cstate="print"/>
          <a:stretch/>
        </p:blipFill>
        <p:spPr>
          <a:xfrm>
            <a:off x="6311880" y="1905120"/>
            <a:ext cx="4165560" cy="31114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solidFill>
            <a:srgbClr val="FBE5D6"/>
          </a:solidFill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pt-BR" sz="32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MANOBRAS</a:t>
            </a:r>
            <a:r>
              <a:rPr lang="pt-BR" sz="3200" b="1" strike="noStrike" spc="-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 </a:t>
            </a:r>
            <a:r>
              <a:rPr lang="pt-BR" sz="32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ANTI-SIMULAÇÃO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36" name="TextShape 2"/>
          <p:cNvSpPr txBox="1"/>
          <p:nvPr/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228600" indent="-228240">
              <a:lnSpc>
                <a:spcPct val="100000"/>
              </a:lnSpc>
            </a:pPr>
            <a:r>
              <a:rPr lang="pt-BR" sz="2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                    </a:t>
            </a:r>
            <a:r>
              <a:rPr lang="pt-BR" sz="2800" b="1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Para Coluna Lombar</a:t>
            </a:r>
            <a:endParaRPr lang="pt-BR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28600" indent="-22824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Teste de Betcherew </a:t>
            </a:r>
            <a:r>
              <a:rPr lang="pt-BR" sz="24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(3)</a:t>
            </a:r>
            <a:endParaRPr lang="pt-BR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28600" indent="-22824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Sinal de Hoover </a:t>
            </a:r>
            <a:r>
              <a:rPr lang="pt-BR" sz="24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(3)</a:t>
            </a:r>
            <a:endParaRPr lang="pt-BR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28600" indent="-22824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Teste do Banco de Burn </a:t>
            </a:r>
            <a:r>
              <a:rPr lang="pt-BR" sz="24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(2,5)</a:t>
            </a:r>
            <a:endParaRPr lang="pt-BR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28600" indent="-22824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Manobra de Mannkopf </a:t>
            </a:r>
            <a:r>
              <a:rPr lang="pt-BR" sz="24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(3,5)</a:t>
            </a:r>
            <a:endParaRPr lang="pt-BR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28600" indent="-22824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Resposta em retirada à palpação de qualquer parte </a:t>
            </a:r>
            <a:r>
              <a:rPr lang="pt-BR" sz="24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(3)</a:t>
            </a:r>
            <a:endParaRPr lang="pt-BR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28600" indent="-228240">
              <a:lnSpc>
                <a:spcPct val="100000"/>
              </a:lnSpc>
            </a:pPr>
            <a:endParaRPr lang="pt-BR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37" name="CustomShape 3"/>
          <p:cNvSpPr/>
          <p:nvPr/>
        </p:nvSpPr>
        <p:spPr>
          <a:xfrm>
            <a:off x="4943880" y="4560840"/>
            <a:ext cx="5112360" cy="1369800"/>
          </a:xfrm>
          <a:prstGeom prst="rect">
            <a:avLst/>
          </a:prstGeom>
          <a:solidFill>
            <a:srgbClr val="FFFF0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100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           </a:t>
            </a:r>
            <a:r>
              <a:rPr lang="pt-BR" sz="12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Pontuação da escala</a:t>
            </a:r>
            <a:r>
              <a:rPr lang="pt-BR" sz="1200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: </a:t>
            </a:r>
            <a:r>
              <a:rPr lang="pt-BR" sz="12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0 a 4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            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              Sensibilidade/Confiabilidade do Teste </a:t>
            </a:r>
            <a:r>
              <a:rPr lang="pt-BR" sz="1200" b="1" u="sng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RUIM</a:t>
            </a:r>
            <a:r>
              <a:rPr lang="pt-BR" sz="1200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 = </a:t>
            </a:r>
            <a:r>
              <a:rPr lang="pt-BR" sz="12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(1-2)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              Sensibilidade/Confiabilidade do Teste </a:t>
            </a:r>
            <a:r>
              <a:rPr lang="pt-BR" sz="1200" b="1" u="sng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MODERADA</a:t>
            </a:r>
            <a:r>
              <a:rPr lang="pt-BR" sz="1200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 = </a:t>
            </a:r>
            <a:r>
              <a:rPr lang="pt-BR" sz="12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(2-3)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              Sensibilida de/Confiabilidade do Teste </a:t>
            </a:r>
            <a:r>
              <a:rPr lang="pt-BR" sz="1200" b="1" u="sng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MUITO BOA </a:t>
            </a:r>
            <a:r>
              <a:rPr lang="pt-BR" sz="1200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= </a:t>
            </a:r>
            <a:r>
              <a:rPr lang="pt-BR" sz="12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(3-4) 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2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          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2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            Fonte: </a:t>
            </a:r>
            <a:r>
              <a:rPr lang="pt-BR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- Cipriano,J. - Manual de testes Ortopédicos e Neurológicos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38" name="TextShape 4"/>
          <p:cNvSpPr txBox="1"/>
          <p:nvPr/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39" name="TextShape 5"/>
          <p:cNvSpPr txBox="1"/>
          <p:nvPr/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www.semiologiaortopedica.com.br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40" name="TextShape 6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5BD7FCAF-A50D-460D-856A-AF11E8E861CA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102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solidFill>
            <a:srgbClr val="D6DCE5"/>
          </a:solidFill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4400" b="1" i="1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Sinais Físicos </a:t>
            </a:r>
            <a:r>
              <a:rPr lang="pt-BR" sz="4400" b="1" i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Não Orgânicos </a:t>
            </a:r>
            <a:r>
              <a:rPr lang="pt-BR" sz="4400" b="1" i="1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da Coluna Lombar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842" name="Picture 2"/>
          <p:cNvPicPr/>
          <p:nvPr/>
        </p:nvPicPr>
        <p:blipFill>
          <a:blip r:embed="rId2" cstate="print"/>
          <a:stretch/>
        </p:blipFill>
        <p:spPr>
          <a:xfrm>
            <a:off x="1484280" y="1484280"/>
            <a:ext cx="9183240" cy="3889080"/>
          </a:xfrm>
          <a:prstGeom prst="rect">
            <a:avLst/>
          </a:prstGeom>
          <a:ln>
            <a:noFill/>
          </a:ln>
        </p:spPr>
      </p:pic>
      <p:sp>
        <p:nvSpPr>
          <p:cNvPr id="843" name="CustomShape 2"/>
          <p:cNvSpPr/>
          <p:nvPr/>
        </p:nvSpPr>
        <p:spPr>
          <a:xfrm>
            <a:off x="1523880" y="5229360"/>
            <a:ext cx="8675280" cy="45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44" name="TextShape 3"/>
          <p:cNvSpPr txBox="1"/>
          <p:nvPr/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45" name="TextShape 4"/>
          <p:cNvSpPr txBox="1"/>
          <p:nvPr/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www.semiologiaortopedica.com.br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46" name="TextShape 5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06AE4C1E-DCDD-4C41-A6F7-85578AFE1F19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103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TextShape 1"/>
          <p:cNvSpPr txBox="1"/>
          <p:nvPr/>
        </p:nvSpPr>
        <p:spPr>
          <a:xfrm>
            <a:off x="1981080" y="274680"/>
            <a:ext cx="8229240" cy="849600"/>
          </a:xfrm>
          <a:prstGeom prst="rect">
            <a:avLst/>
          </a:prstGeom>
          <a:solidFill>
            <a:srgbClr val="BDD7EE"/>
          </a:solidFill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pt-BR" sz="2400" b="1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Sensibilidade não anatômica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848" name="Picture 2"/>
          <p:cNvPicPr/>
          <p:nvPr/>
        </p:nvPicPr>
        <p:blipFill>
          <a:blip r:embed="rId2" cstate="print"/>
          <a:stretch/>
        </p:blipFill>
        <p:spPr>
          <a:xfrm>
            <a:off x="4068720" y="1268640"/>
            <a:ext cx="3846240" cy="4876200"/>
          </a:xfrm>
          <a:prstGeom prst="rect">
            <a:avLst/>
          </a:prstGeom>
          <a:ln w="9360">
            <a:noFill/>
          </a:ln>
        </p:spPr>
      </p:pic>
      <p:sp>
        <p:nvSpPr>
          <p:cNvPr id="849" name="CustomShape 2"/>
          <p:cNvSpPr/>
          <p:nvPr/>
        </p:nvSpPr>
        <p:spPr>
          <a:xfrm>
            <a:off x="4079880" y="6309360"/>
            <a:ext cx="4248000" cy="27288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Reider, </a:t>
            </a:r>
            <a:r>
              <a:rPr lang="pt-BR" sz="12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 Exame Físico em Ortopedia </a:t>
            </a:r>
            <a:r>
              <a:rPr lang="pt-BR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– Guanabara Koogan -2001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50" name="CustomShape 3"/>
          <p:cNvSpPr/>
          <p:nvPr/>
        </p:nvSpPr>
        <p:spPr>
          <a:xfrm rot="2794800">
            <a:off x="5519880" y="1916640"/>
            <a:ext cx="914040" cy="647640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chemeClr val="bg1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pt-BR" sz="1800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Aaii !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51" name="TextShape 4"/>
          <p:cNvSpPr txBox="1"/>
          <p:nvPr/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52" name="TextShape 5"/>
          <p:cNvSpPr txBox="1"/>
          <p:nvPr/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www.semiologiaortopedica.com.br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53" name="TextShape 6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A7B4AA18-B500-4B2D-89BD-72D64D9537FD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104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pt-BR" sz="2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                    Teste de extensão do joelho, estando sentado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855" name="Espaço Reservado para Conteúdo 3"/>
          <p:cNvPicPr/>
          <p:nvPr/>
        </p:nvPicPr>
        <p:blipFill>
          <a:blip r:embed="rId2" cstate="print"/>
          <a:stretch/>
        </p:blipFill>
        <p:spPr>
          <a:xfrm>
            <a:off x="1752120" y="1331640"/>
            <a:ext cx="7883640" cy="4845240"/>
          </a:xfrm>
          <a:prstGeom prst="rect">
            <a:avLst/>
          </a:prstGeom>
          <a:ln>
            <a:noFill/>
          </a:ln>
        </p:spPr>
      </p:pic>
      <p:pic>
        <p:nvPicPr>
          <p:cNvPr id="856" name="Espaço Reservado para Conteúdo 3"/>
          <p:cNvPicPr/>
          <p:nvPr/>
        </p:nvPicPr>
        <p:blipFill>
          <a:blip r:embed="rId3" cstate="print"/>
          <a:stretch/>
        </p:blipFill>
        <p:spPr>
          <a:xfrm>
            <a:off x="7162920" y="1426680"/>
            <a:ext cx="986400" cy="986400"/>
          </a:xfrm>
          <a:prstGeom prst="rect">
            <a:avLst/>
          </a:prstGeom>
          <a:ln>
            <a:noFill/>
          </a:ln>
        </p:spPr>
      </p:pic>
      <p:pic>
        <p:nvPicPr>
          <p:cNvPr id="857" name="Picture 5"/>
          <p:cNvPicPr/>
          <p:nvPr/>
        </p:nvPicPr>
        <p:blipFill>
          <a:blip r:embed="rId4" cstate="print"/>
          <a:stretch/>
        </p:blipFill>
        <p:spPr>
          <a:xfrm>
            <a:off x="1058760" y="1326960"/>
            <a:ext cx="1218600" cy="945000"/>
          </a:xfrm>
          <a:prstGeom prst="rect">
            <a:avLst/>
          </a:prstGeom>
          <a:ln>
            <a:noFill/>
          </a:ln>
        </p:spPr>
      </p:pic>
      <p:sp>
        <p:nvSpPr>
          <p:cNvPr id="858" name="CustomShape 2"/>
          <p:cNvSpPr/>
          <p:nvPr/>
        </p:nvSpPr>
        <p:spPr>
          <a:xfrm rot="19341600">
            <a:off x="8208000" y="3911400"/>
            <a:ext cx="657360" cy="416880"/>
          </a:xfrm>
          <a:prstGeom prst="curvedUpArrow">
            <a:avLst>
              <a:gd name="adj1" fmla="val 25000"/>
              <a:gd name="adj2" fmla="val 50000"/>
              <a:gd name="adj3" fmla="val 25000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59" name="CustomShape 3"/>
          <p:cNvSpPr/>
          <p:nvPr/>
        </p:nvSpPr>
        <p:spPr>
          <a:xfrm>
            <a:off x="5766120" y="2775240"/>
            <a:ext cx="401760" cy="208080"/>
          </a:xfrm>
          <a:prstGeom prst="leftArrow">
            <a:avLst>
              <a:gd name="adj1" fmla="val 50000"/>
              <a:gd name="adj2" fmla="val 50000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60" name="TextShape 4"/>
          <p:cNvSpPr txBox="1"/>
          <p:nvPr/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61" name="TextShape 5"/>
          <p:cNvSpPr txBox="1"/>
          <p:nvPr/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www.semiologiaortopedica.com.br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62" name="TextShape 6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7260BDC7-86A6-441E-A912-4BFB86A359D2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105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TextShape 1"/>
          <p:cNvSpPr txBox="1"/>
          <p:nvPr/>
        </p:nvSpPr>
        <p:spPr>
          <a:xfrm>
            <a:off x="1981080" y="274680"/>
            <a:ext cx="8229240" cy="1425960"/>
          </a:xfrm>
          <a:prstGeom prst="rect">
            <a:avLst/>
          </a:prstGeom>
          <a:solidFill>
            <a:srgbClr val="BDD7EE"/>
          </a:solidFill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pt-BR" sz="2400" b="1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Manobra da Simulação de rotação. 
</a:t>
            </a:r>
            <a:r>
              <a:rPr lang="pt-BR" sz="2000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O paciente deve estar na posição ortostática , e o examinador faz uma rotação dos ombros de modo coplanar com a pelve. Trata-se de movimentos mútuos que não exercem nenhuma força de tprção sobre a coluna torácica ou lombar.
Por conseguinte não deve provocar dor nessas regiões.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864" name="Picture 2"/>
          <p:cNvPicPr/>
          <p:nvPr/>
        </p:nvPicPr>
        <p:blipFill>
          <a:blip r:embed="rId2" cstate="print"/>
          <a:stretch/>
        </p:blipFill>
        <p:spPr>
          <a:xfrm>
            <a:off x="4511880" y="1845000"/>
            <a:ext cx="3161880" cy="4419360"/>
          </a:xfrm>
          <a:prstGeom prst="rect">
            <a:avLst/>
          </a:prstGeom>
          <a:ln w="9360">
            <a:noFill/>
          </a:ln>
        </p:spPr>
      </p:pic>
      <p:sp>
        <p:nvSpPr>
          <p:cNvPr id="865" name="CustomShape 2"/>
          <p:cNvSpPr/>
          <p:nvPr/>
        </p:nvSpPr>
        <p:spPr>
          <a:xfrm>
            <a:off x="4079880" y="6309360"/>
            <a:ext cx="4248000" cy="27288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Reider, </a:t>
            </a:r>
            <a:r>
              <a:rPr lang="pt-BR" sz="12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 Exame Físico em Ortopedia </a:t>
            </a:r>
            <a:r>
              <a:rPr lang="pt-BR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– Guanabara Koogan -2001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66" name="TextShape 3"/>
          <p:cNvSpPr txBox="1"/>
          <p:nvPr/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67" name="TextShape 4"/>
          <p:cNvSpPr txBox="1"/>
          <p:nvPr/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www.semiologiaortopedica.com.br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68" name="TextShape 5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4C5CCA24-F9DC-4CD4-BFBD-C671A34F8B16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106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9" name="Picture 2"/>
          <p:cNvPicPr/>
          <p:nvPr/>
        </p:nvPicPr>
        <p:blipFill>
          <a:blip r:embed="rId3" cstate="print"/>
          <a:stretch/>
        </p:blipFill>
        <p:spPr>
          <a:xfrm>
            <a:off x="1523880" y="692280"/>
            <a:ext cx="9167400" cy="5586120"/>
          </a:xfrm>
          <a:prstGeom prst="rect">
            <a:avLst/>
          </a:prstGeom>
          <a:ln>
            <a:noFill/>
          </a:ln>
        </p:spPr>
      </p:pic>
      <p:sp>
        <p:nvSpPr>
          <p:cNvPr id="870" name="CustomShape 1"/>
          <p:cNvSpPr/>
          <p:nvPr/>
        </p:nvSpPr>
        <p:spPr>
          <a:xfrm>
            <a:off x="1847880" y="620640"/>
            <a:ext cx="3095280" cy="10792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71" name="CustomShape 2"/>
          <p:cNvSpPr/>
          <p:nvPr/>
        </p:nvSpPr>
        <p:spPr>
          <a:xfrm>
            <a:off x="4943520" y="620640"/>
            <a:ext cx="3600000" cy="286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72" name="CustomShape 3"/>
          <p:cNvSpPr/>
          <p:nvPr/>
        </p:nvSpPr>
        <p:spPr>
          <a:xfrm>
            <a:off x="1523880" y="0"/>
            <a:ext cx="9143640" cy="639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3600" b="1" i="1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Sinais Físicos </a:t>
            </a:r>
            <a:r>
              <a:rPr lang="pt-BR" sz="3600" b="1" i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Não Orgânicos </a:t>
            </a:r>
            <a:r>
              <a:rPr lang="pt-BR" sz="3600" b="1" i="1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da Coluna Lombar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73" name="CustomShape 4"/>
          <p:cNvSpPr/>
          <p:nvPr/>
        </p:nvSpPr>
        <p:spPr>
          <a:xfrm>
            <a:off x="8975880" y="3933720"/>
            <a:ext cx="1296720" cy="8632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74" name="CustomShape 5"/>
          <p:cNvSpPr/>
          <p:nvPr/>
        </p:nvSpPr>
        <p:spPr>
          <a:xfrm>
            <a:off x="1774800" y="1484280"/>
            <a:ext cx="2160360" cy="3646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b="1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Sinal de Hoover </a:t>
            </a:r>
            <a:r>
              <a:rPr lang="pt-BR" sz="1800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(3)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75" name="TextShape 6"/>
          <p:cNvSpPr txBox="1"/>
          <p:nvPr/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76" name="TextShape 7"/>
          <p:cNvSpPr txBox="1"/>
          <p:nvPr/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www.semiologiaortopedica.com.br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77" name="TextShape 8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CB784208-B1DA-4EAD-916A-8C46403EF6E2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107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8" name="Espaço Reservado para Conteúdo 3"/>
          <p:cNvPicPr/>
          <p:nvPr/>
        </p:nvPicPr>
        <p:blipFill>
          <a:blip r:embed="rId2" cstate="print"/>
          <a:stretch/>
        </p:blipFill>
        <p:spPr>
          <a:xfrm>
            <a:off x="1747440" y="376920"/>
            <a:ext cx="8418240" cy="6320160"/>
          </a:xfrm>
          <a:prstGeom prst="rect">
            <a:avLst/>
          </a:prstGeom>
          <a:ln>
            <a:noFill/>
          </a:ln>
        </p:spPr>
      </p:pic>
      <p:sp>
        <p:nvSpPr>
          <p:cNvPr id="879" name="TextShape 1"/>
          <p:cNvSpPr txBox="1"/>
          <p:nvPr/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80" name="TextShape 2"/>
          <p:cNvSpPr txBox="1"/>
          <p:nvPr/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www.semiologiaortopedica.com.br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81" name="TextShape 3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EF9A6B4A-F475-49A9-9E99-C9889D6AB67B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108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TextShape 1"/>
          <p:cNvSpPr txBox="1"/>
          <p:nvPr/>
        </p:nvSpPr>
        <p:spPr>
          <a:xfrm>
            <a:off x="3216240" y="260280"/>
            <a:ext cx="5616360" cy="882360"/>
          </a:xfrm>
          <a:prstGeom prst="rect">
            <a:avLst/>
          </a:prstGeom>
          <a:solidFill>
            <a:srgbClr val="D6DCE5"/>
          </a:solidFill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3400" b="1" strike="noStrike" spc="-1">
                <a:solidFill>
                  <a:srgbClr val="FF33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Teste do banco de Burn  </a:t>
            </a:r>
            <a:r>
              <a:rPr lang="pt-BR" sz="2800" b="1" strike="noStrike" spc="-1">
                <a:solidFill>
                  <a:srgbClr val="FF33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(2,5)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83" name="CustomShape 2"/>
          <p:cNvSpPr/>
          <p:nvPr/>
        </p:nvSpPr>
        <p:spPr>
          <a:xfrm>
            <a:off x="3514680" y="1646280"/>
            <a:ext cx="5160600" cy="4754160"/>
          </a:xfrm>
          <a:prstGeom prst="rect">
            <a:avLst/>
          </a:prstGeom>
          <a:blipFill>
            <a:blip r:embed="rId2" cstate="print"/>
            <a:stretch>
              <a:fillRect b="-9"/>
            </a:stretch>
          </a:blipFill>
          <a:ln w="9360">
            <a:noFill/>
          </a:ln>
          <a:effectLst>
            <a:outerShdw dist="182879" dir="13500000" algn="ctr" rotWithShape="0">
              <a:srgbClr val="80808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84" name="TextShape 3"/>
          <p:cNvSpPr txBox="1"/>
          <p:nvPr/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85" name="TextShape 4"/>
          <p:cNvSpPr txBox="1"/>
          <p:nvPr/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www.semiologiaortopedica.com.br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86" name="TextShape 5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687F318E-AC24-4085-A6FD-20DE6F3DD711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109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Picture 3"/>
          <p:cNvPicPr/>
          <p:nvPr/>
        </p:nvPicPr>
        <p:blipFill>
          <a:blip r:embed="rId2" cstate="print"/>
          <a:stretch/>
        </p:blipFill>
        <p:spPr>
          <a:xfrm>
            <a:off x="2819520" y="433440"/>
            <a:ext cx="6552720" cy="5990760"/>
          </a:xfrm>
          <a:prstGeom prst="rect">
            <a:avLst/>
          </a:prstGeom>
          <a:ln w="9360">
            <a:noFill/>
          </a:ln>
        </p:spPr>
      </p:pic>
      <p:sp>
        <p:nvSpPr>
          <p:cNvPr id="230" name="TextShape 1"/>
          <p:cNvSpPr txBox="1"/>
          <p:nvPr/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31" name="TextShape 2"/>
          <p:cNvSpPr txBox="1"/>
          <p:nvPr/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www.semiologiaortopedica.com.br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32" name="TextShape 3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8A82D360-4FDC-4546-9C8F-5B9161F6228C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11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TextShape 1"/>
          <p:cNvSpPr txBox="1"/>
          <p:nvPr/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88" name="TextShape 2"/>
          <p:cNvSpPr txBox="1"/>
          <p:nvPr/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www.semiologiaortopedica.com.br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89" name="TextShape 3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6D68D750-6CC0-488E-91EA-0A176FC0AE32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110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90" name="TextShape 4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solidFill>
            <a:srgbClr val="D6DCE5"/>
          </a:solidFill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3400" b="1" strike="noStrike" spc="-1">
                <a:solidFill>
                  <a:srgbClr val="FF33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Sinal de Mannkopf </a:t>
            </a:r>
            <a:r>
              <a:rPr lang="pt-BR" sz="2800" b="1" strike="noStrike" spc="-1">
                <a:solidFill>
                  <a:srgbClr val="FF33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(3,5)</a:t>
            </a:r>
            <a:r>
              <a:rPr lang="pt-BR" sz="3400" b="1" strike="noStrike" spc="-1">
                <a:solidFill>
                  <a:srgbClr val="FF33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
</a:t>
            </a:r>
            <a:r>
              <a:rPr lang="pt-BR" sz="3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 1-AVALIAÇÃO PARA </a:t>
            </a:r>
            <a:r>
              <a:rPr lang="pt-BR" sz="3400" b="1" i="1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DOR SIMULADA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891" name="Picture 3"/>
          <p:cNvPicPr/>
          <p:nvPr/>
        </p:nvPicPr>
        <p:blipFill>
          <a:blip r:embed="rId2" cstate="print"/>
          <a:stretch/>
        </p:blipFill>
        <p:spPr>
          <a:xfrm>
            <a:off x="3257640" y="1600200"/>
            <a:ext cx="5675040" cy="4525560"/>
          </a:xfrm>
          <a:prstGeom prst="rect">
            <a:avLst/>
          </a:prstGeom>
          <a:ln>
            <a:noFill/>
          </a:ln>
        </p:spPr>
      </p:pic>
      <p:sp>
        <p:nvSpPr>
          <p:cNvPr id="892" name="CustomShape 5"/>
          <p:cNvSpPr/>
          <p:nvPr/>
        </p:nvSpPr>
        <p:spPr>
          <a:xfrm>
            <a:off x="3216240" y="5300640"/>
            <a:ext cx="1366560" cy="288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TextShape 1"/>
          <p:cNvSpPr txBox="1"/>
          <p:nvPr/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94" name="TextShape 2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654E8EE1-D91E-4460-A965-C562A0E734C3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111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95" name="TextShape 3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solidFill>
            <a:srgbClr val="D6DCE5"/>
          </a:solidFill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3400" b="1" strike="noStrike" spc="-1">
                <a:solidFill>
                  <a:srgbClr val="FF33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Sinal de Mannkopf </a:t>
            </a:r>
            <a:r>
              <a:rPr lang="pt-BR" sz="2800" b="1" strike="noStrike" spc="-1">
                <a:solidFill>
                  <a:srgbClr val="FF33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(3,5)</a:t>
            </a:r>
            <a:r>
              <a:rPr lang="pt-BR" sz="3400" b="1" strike="noStrike" spc="-1">
                <a:solidFill>
                  <a:srgbClr val="FF33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
</a:t>
            </a:r>
            <a:r>
              <a:rPr lang="pt-BR" sz="3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2-AVALIAÇÃO PARA </a:t>
            </a:r>
            <a:r>
              <a:rPr lang="pt-BR" sz="3400" b="1" i="1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DOR SIMULADA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896" name="Picture 3"/>
          <p:cNvPicPr/>
          <p:nvPr/>
        </p:nvPicPr>
        <p:blipFill>
          <a:blip r:embed="rId2" cstate="print"/>
          <a:stretch/>
        </p:blipFill>
        <p:spPr>
          <a:xfrm>
            <a:off x="3575160" y="1557360"/>
            <a:ext cx="5057280" cy="4463640"/>
          </a:xfrm>
          <a:prstGeom prst="rect">
            <a:avLst/>
          </a:prstGeom>
          <a:ln>
            <a:noFill/>
          </a:ln>
        </p:spPr>
      </p:pic>
      <p:sp>
        <p:nvSpPr>
          <p:cNvPr id="897" name="CustomShape 4"/>
          <p:cNvSpPr/>
          <p:nvPr/>
        </p:nvSpPr>
        <p:spPr>
          <a:xfrm>
            <a:off x="3575160" y="4797000"/>
            <a:ext cx="1225080" cy="2872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98" name="CustomShape 5"/>
          <p:cNvSpPr/>
          <p:nvPr/>
        </p:nvSpPr>
        <p:spPr>
          <a:xfrm>
            <a:off x="3648240" y="5950080"/>
            <a:ext cx="5040000" cy="5166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                     Pode-se usar um </a:t>
            </a:r>
            <a:r>
              <a:rPr lang="pt-BR" sz="14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oxímetro</a:t>
            </a:r>
            <a:r>
              <a:rPr lang="pt-BR" sz="1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para melhor acompanhar a frequência cardíaca.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99" name="TextShape 6"/>
          <p:cNvSpPr txBox="1"/>
          <p:nvPr/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www.semiologiaortopedica.com.br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0" name="Espaço Reservado para Conteúdo 3"/>
          <p:cNvPicPr/>
          <p:nvPr/>
        </p:nvPicPr>
        <p:blipFill>
          <a:blip r:embed="rId2" cstate="print"/>
          <a:stretch/>
        </p:blipFill>
        <p:spPr>
          <a:xfrm>
            <a:off x="1474920" y="0"/>
            <a:ext cx="9208800" cy="6906600"/>
          </a:xfrm>
          <a:prstGeom prst="rect">
            <a:avLst/>
          </a:prstGeom>
          <a:ln>
            <a:noFill/>
          </a:ln>
        </p:spPr>
      </p:pic>
      <p:sp>
        <p:nvSpPr>
          <p:cNvPr id="901" name="TextShape 1"/>
          <p:cNvSpPr txBox="1"/>
          <p:nvPr/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902" name="TextShape 2"/>
          <p:cNvSpPr txBox="1"/>
          <p:nvPr/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www.semiologiaortopedica.com.br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903" name="TextShape 3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49C42A54-54EF-455B-BA9F-D77B2F9E2841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112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TextShape 1"/>
          <p:cNvSpPr txBox="1"/>
          <p:nvPr/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34" name="TextShape 2"/>
          <p:cNvSpPr txBox="1"/>
          <p:nvPr/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www.semiologiaortopedica.com.br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35" name="TextShape 3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82B2D84F-6690-42B8-8BB7-4DA8A59C4227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12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36" name="TextShape 4"/>
          <p:cNvSpPr txBox="1"/>
          <p:nvPr/>
        </p:nvSpPr>
        <p:spPr>
          <a:xfrm>
            <a:off x="1981080" y="274680"/>
            <a:ext cx="8229240" cy="8496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pt-BR" sz="28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Músculo Supinador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237" name="Picture 5"/>
          <p:cNvPicPr/>
          <p:nvPr/>
        </p:nvPicPr>
        <p:blipFill>
          <a:blip r:embed="rId2" cstate="print"/>
          <a:stretch/>
        </p:blipFill>
        <p:spPr>
          <a:xfrm>
            <a:off x="3432240" y="1413000"/>
            <a:ext cx="5327280" cy="4895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pt-BR" sz="3200" b="1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Nervo Radial Profundo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239" name="Picture 2"/>
          <p:cNvPicPr/>
          <p:nvPr/>
        </p:nvPicPr>
        <p:blipFill>
          <a:blip r:embed="rId2" cstate="print"/>
          <a:stretch/>
        </p:blipFill>
        <p:spPr>
          <a:xfrm>
            <a:off x="3591360" y="1196640"/>
            <a:ext cx="4824720" cy="5544360"/>
          </a:xfrm>
          <a:prstGeom prst="rect">
            <a:avLst/>
          </a:prstGeom>
          <a:ln w="9360">
            <a:noFill/>
          </a:ln>
        </p:spPr>
      </p:pic>
      <p:sp>
        <p:nvSpPr>
          <p:cNvPr id="240" name="TextShape 2"/>
          <p:cNvSpPr txBox="1"/>
          <p:nvPr/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41" name="TextShape 3"/>
          <p:cNvSpPr txBox="1"/>
          <p:nvPr/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www.semiologiaortopedica.com.br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42" name="TextShape 4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C17F91B1-3D8F-4C34-A5A6-1A351E7B5300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13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TextShape 1"/>
          <p:cNvSpPr txBox="1"/>
          <p:nvPr/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www.semiologiaortopedica.com.br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44" name="TextShape 2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D2FC507E-2196-40DB-8BBD-444B7E246B2B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14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45" name="TextShape 3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solidFill>
            <a:srgbClr val="BDD7EE"/>
          </a:solidFill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2400" b="1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Canal ou Arcada de Froshe</a:t>
            </a:r>
            <a:r>
              <a:rPr lang="pt-BR" sz="2000" b="1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 
</a:t>
            </a:r>
            <a:r>
              <a:rPr lang="pt-BR" sz="2000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Compressão do n.interósseo posterior
 ( ramo motor profundo do n. radial)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46" name="CustomShape 4"/>
          <p:cNvSpPr/>
          <p:nvPr/>
        </p:nvSpPr>
        <p:spPr>
          <a:xfrm>
            <a:off x="3308400" y="1646280"/>
            <a:ext cx="5573520" cy="4754160"/>
          </a:xfrm>
          <a:prstGeom prst="rect">
            <a:avLst/>
          </a:prstGeom>
          <a:blipFill>
            <a:blip r:embed="rId2" cstate="print"/>
            <a:stretch>
              <a:fillRect b="-235"/>
            </a:stretch>
          </a:blipFill>
          <a:ln w="9360">
            <a:noFill/>
          </a:ln>
          <a:effectLst>
            <a:outerShdw dist="201996" dir="13500000" algn="ctr" rotWithShape="0">
              <a:srgbClr val="80808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7" name="CustomShape 5"/>
          <p:cNvSpPr/>
          <p:nvPr/>
        </p:nvSpPr>
        <p:spPr>
          <a:xfrm>
            <a:off x="9264600" y="4797360"/>
            <a:ext cx="718920" cy="286920"/>
          </a:xfrm>
          <a:prstGeom prst="leftArrow">
            <a:avLst>
              <a:gd name="adj1" fmla="val 50000"/>
              <a:gd name="adj2" fmla="val 62569"/>
            </a:avLst>
          </a:prstGeom>
          <a:solidFill>
            <a:schemeClr val="accent1"/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8" name="CustomShape 6"/>
          <p:cNvSpPr/>
          <p:nvPr/>
        </p:nvSpPr>
        <p:spPr>
          <a:xfrm>
            <a:off x="2351160" y="3933720"/>
            <a:ext cx="649080" cy="286920"/>
          </a:xfrm>
          <a:prstGeom prst="rightArrow">
            <a:avLst>
              <a:gd name="adj1" fmla="val 50000"/>
              <a:gd name="adj2" fmla="val 56492"/>
            </a:avLst>
          </a:prstGeom>
          <a:solidFill>
            <a:schemeClr val="accent1"/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9" name="TextShape 7"/>
          <p:cNvSpPr txBox="1"/>
          <p:nvPr/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Picture 2"/>
          <p:cNvPicPr/>
          <p:nvPr/>
        </p:nvPicPr>
        <p:blipFill>
          <a:blip r:embed="rId2" cstate="print"/>
          <a:stretch/>
        </p:blipFill>
        <p:spPr>
          <a:xfrm>
            <a:off x="3071520" y="-49320"/>
            <a:ext cx="5586120" cy="6906960"/>
          </a:xfrm>
          <a:prstGeom prst="rect">
            <a:avLst/>
          </a:prstGeom>
          <a:ln w="9360">
            <a:noFill/>
          </a:ln>
        </p:spPr>
      </p:pic>
      <p:sp>
        <p:nvSpPr>
          <p:cNvPr id="251" name="TextShape 1"/>
          <p:cNvSpPr txBox="1"/>
          <p:nvPr/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52" name="TextShape 2"/>
          <p:cNvSpPr txBox="1"/>
          <p:nvPr/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www.semiologiaortopedica.com.br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53" name="TextShape 3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D49E1B47-7BF3-4C9B-9B30-F94027C80D67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15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TextShape 1"/>
          <p:cNvSpPr txBox="1"/>
          <p:nvPr/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55" name="TextShape 2"/>
          <p:cNvSpPr txBox="1"/>
          <p:nvPr/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www.semiologiaortopedica.com.br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56" name="TextShape 3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65E53CC2-DBBA-44AF-A2C6-1BF66B38837A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16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57" name="CustomShape 4"/>
          <p:cNvSpPr/>
          <p:nvPr/>
        </p:nvSpPr>
        <p:spPr>
          <a:xfrm>
            <a:off x="5943600" y="327672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58" name="Imagem 257"/>
          <p:cNvPicPr/>
          <p:nvPr/>
        </p:nvPicPr>
        <p:blipFill>
          <a:blip r:embed="rId2" cstate="print"/>
          <a:stretch/>
        </p:blipFill>
        <p:spPr>
          <a:xfrm>
            <a:off x="3289320" y="0"/>
            <a:ext cx="5092560" cy="6235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TextShape 1"/>
          <p:cNvSpPr txBox="1"/>
          <p:nvPr/>
        </p:nvSpPr>
        <p:spPr>
          <a:xfrm>
            <a:off x="1981080" y="1412640"/>
            <a:ext cx="8229240" cy="5256360"/>
          </a:xfrm>
          <a:prstGeom prst="rect">
            <a:avLst/>
          </a:prstGeom>
          <a:solidFill>
            <a:srgbClr val="B4C7E7"/>
          </a:solidFill>
          <a:ln>
            <a:noFill/>
          </a:ln>
        </p:spPr>
        <p:txBody>
          <a:bodyPr/>
          <a:lstStyle/>
          <a:p>
            <a:pPr marL="228600" indent="-22824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1600" b="1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Fonte:</a:t>
            </a:r>
            <a:r>
              <a:rPr lang="pt-BR" sz="160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In a page neurology – Brillman,J.; Kahan,S.</a:t>
            </a:r>
            <a:endParaRPr lang="pt-BR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28600" indent="-22824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Sintomas sensitivos incluem formigamento (parestesias) na distribuíção dos ramos nervosos sensitivos de um único nervo designado, dormência e uma sensação de “amortecimento”</a:t>
            </a:r>
            <a:endParaRPr lang="pt-BR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28600" indent="-22824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Sintomas motores incluem fraqueza na distribuíção da parte motora do nervo estrangulado (comprimido)</a:t>
            </a:r>
            <a:endParaRPr lang="pt-BR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28600" indent="-22824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Descoloração da pele</a:t>
            </a:r>
            <a:endParaRPr lang="pt-BR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28600" indent="-22824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Hiperalgesia (mior sensibilidade a estímulos dolorosos)</a:t>
            </a:r>
            <a:endParaRPr lang="pt-BR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28600" indent="-22824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Hiperestesia ou hipoestesia (aumento ou diminuíção da sensibilidade ao tato)</a:t>
            </a:r>
            <a:endParaRPr lang="pt-BR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28600" indent="-22824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Sinal da digitopercussão (bater de leve sobre a área produz parestesias em sua distribuíção</a:t>
            </a:r>
            <a:endParaRPr lang="pt-BR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90000"/>
              </a:lnSpc>
            </a:pPr>
            <a:endParaRPr lang="pt-BR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260" name="Picture 2"/>
          <p:cNvPicPr/>
          <p:nvPr/>
        </p:nvPicPr>
        <p:blipFill>
          <a:blip r:embed="rId2" cstate="print"/>
          <a:stretch/>
        </p:blipFill>
        <p:spPr>
          <a:xfrm>
            <a:off x="1523880" y="266760"/>
            <a:ext cx="9400680" cy="6324120"/>
          </a:xfrm>
          <a:prstGeom prst="rect">
            <a:avLst/>
          </a:prstGeom>
          <a:ln w="9360">
            <a:noFill/>
          </a:ln>
        </p:spPr>
      </p:pic>
      <p:sp>
        <p:nvSpPr>
          <p:cNvPr id="261" name="TextShape 2"/>
          <p:cNvSpPr txBox="1"/>
          <p:nvPr/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62" name="TextShape 3"/>
          <p:cNvSpPr txBox="1"/>
          <p:nvPr/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www.semiologiaortopedica.com.br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63" name="TextShape 4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818C6338-5DA2-4548-982C-35E2A290484D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17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TextShape 1"/>
          <p:cNvSpPr txBox="1"/>
          <p:nvPr/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65" name="TextShape 2"/>
          <p:cNvSpPr txBox="1"/>
          <p:nvPr/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www.semiologiaortopedica.com.br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66" name="TextShape 3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B21A52D4-3BEA-40C5-86DE-27B3ECF24B79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18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67" name="TextShape 4"/>
          <p:cNvSpPr txBox="1"/>
          <p:nvPr/>
        </p:nvSpPr>
        <p:spPr>
          <a:xfrm>
            <a:off x="1981080" y="274680"/>
            <a:ext cx="8229240" cy="777600"/>
          </a:xfrm>
          <a:prstGeom prst="rect">
            <a:avLst/>
          </a:prstGeom>
          <a:solidFill>
            <a:srgbClr val="AFABAB"/>
          </a:solidFill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pt-BR" sz="4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Síndrome do Túnel do Carpo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268" name="Picture 4"/>
          <p:cNvPicPr/>
          <p:nvPr/>
        </p:nvPicPr>
        <p:blipFill>
          <a:blip r:embed="rId2" cstate="print"/>
          <a:stretch/>
        </p:blipFill>
        <p:spPr>
          <a:xfrm>
            <a:off x="2495520" y="1268280"/>
            <a:ext cx="7272000" cy="4392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TextShape 1"/>
          <p:cNvSpPr txBox="1"/>
          <p:nvPr/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70" name="TextShape 2"/>
          <p:cNvSpPr txBox="1"/>
          <p:nvPr/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www.semiologiaortopedica.com.br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71" name="TextShape 3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84D78F15-254D-4258-81D7-E7A775471B8E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19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72" name="TextShape 4"/>
          <p:cNvSpPr txBox="1"/>
          <p:nvPr/>
        </p:nvSpPr>
        <p:spPr>
          <a:xfrm>
            <a:off x="1981080" y="274680"/>
            <a:ext cx="8229240" cy="849600"/>
          </a:xfrm>
          <a:prstGeom prst="rect">
            <a:avLst/>
          </a:prstGeom>
          <a:solidFill>
            <a:srgbClr val="AFABAB"/>
          </a:solidFill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pt-BR" sz="4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Síndrome do Túnel do Carpo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273" name="Picture 4"/>
          <p:cNvPicPr/>
          <p:nvPr/>
        </p:nvPicPr>
        <p:blipFill>
          <a:blip r:embed="rId2" cstate="print"/>
          <a:stretch/>
        </p:blipFill>
        <p:spPr>
          <a:xfrm>
            <a:off x="1992240" y="1413000"/>
            <a:ext cx="8280000" cy="45367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68" name="TextShape 2"/>
          <p:cNvSpPr txBox="1"/>
          <p:nvPr/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90000"/>
              </a:lnSpc>
            </a:pPr>
            <a:endParaRPr lang="pt-BR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28600" indent="-22824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2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NEUROPATIA PERIFÉRICA</a:t>
            </a:r>
          </a:p>
          <a:p>
            <a:pPr marL="228600" indent="-22824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2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RADICULOPATIA</a:t>
            </a:r>
          </a:p>
          <a:p>
            <a:pPr marL="228600" indent="-22824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2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MIELOPATIA</a:t>
            </a:r>
          </a:p>
        </p:txBody>
      </p:sp>
      <p:sp>
        <p:nvSpPr>
          <p:cNvPr id="169" name="TextShape 3"/>
          <p:cNvSpPr txBox="1"/>
          <p:nvPr/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70" name="TextShape 4"/>
          <p:cNvSpPr txBox="1"/>
          <p:nvPr/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www.semiologiaortopedica.com.br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71" name="TextShape 5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C2ABE085-E32A-45A0-8E52-FFE70119F3EA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2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TextShape 1"/>
          <p:cNvSpPr txBox="1"/>
          <p:nvPr/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75" name="TextShape 2"/>
          <p:cNvSpPr txBox="1"/>
          <p:nvPr/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www.semiologiaortopedica.com.br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76" name="TextShape 3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DDABEFC7-CD0B-4CB7-AFA1-95274CD754B9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20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77" name="TextShape 4"/>
          <p:cNvSpPr txBox="1"/>
          <p:nvPr/>
        </p:nvSpPr>
        <p:spPr>
          <a:xfrm>
            <a:off x="1981080" y="274680"/>
            <a:ext cx="8229240" cy="993600"/>
          </a:xfrm>
          <a:prstGeom prst="rect">
            <a:avLst/>
          </a:prstGeom>
          <a:solidFill>
            <a:srgbClr val="BDD7EE"/>
          </a:solidFill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pt-BR" sz="4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Síndrome do Tunel do Carpo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278" name="Picture 4"/>
          <p:cNvPicPr/>
          <p:nvPr/>
        </p:nvPicPr>
        <p:blipFill>
          <a:blip r:embed="rId2" cstate="print"/>
          <a:stretch/>
        </p:blipFill>
        <p:spPr>
          <a:xfrm>
            <a:off x="3359160" y="1413000"/>
            <a:ext cx="5616360" cy="4608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Picture 5"/>
          <p:cNvPicPr/>
          <p:nvPr/>
        </p:nvPicPr>
        <p:blipFill>
          <a:blip r:embed="rId2" cstate="print"/>
          <a:stretch/>
        </p:blipFill>
        <p:spPr>
          <a:xfrm>
            <a:off x="1523880" y="579600"/>
            <a:ext cx="9143640" cy="3930120"/>
          </a:xfrm>
          <a:prstGeom prst="rect">
            <a:avLst/>
          </a:prstGeom>
          <a:ln>
            <a:noFill/>
          </a:ln>
        </p:spPr>
      </p:pic>
      <p:sp>
        <p:nvSpPr>
          <p:cNvPr id="280" name="CustomShape 1"/>
          <p:cNvSpPr/>
          <p:nvPr/>
        </p:nvSpPr>
        <p:spPr>
          <a:xfrm>
            <a:off x="1919160" y="4869000"/>
            <a:ext cx="8280000" cy="1296720"/>
          </a:xfrm>
          <a:prstGeom prst="rect">
            <a:avLst/>
          </a:prstGeom>
          <a:solidFill>
            <a:schemeClr val="accent1"/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pt-BR" sz="1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Procedimento =</a:t>
            </a:r>
            <a:r>
              <a:rPr lang="pt-BR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pt-BR" sz="1800" b="1" strike="noStrike" spc="-1">
                <a:solidFill>
                  <a:srgbClr val="FF33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Teste da abdução do polegar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pt-BR" sz="1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Condição Detectada =  integridade do nervo mediano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1" name="TextShape 2"/>
          <p:cNvSpPr txBox="1"/>
          <p:nvPr/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82" name="TextShape 3"/>
          <p:cNvSpPr txBox="1"/>
          <p:nvPr/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www.semiologiaortopedica.com.br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83" name="TextShape 4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97CBCE7E-1577-420F-B9E2-B92734FAE5C7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21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TextShape 1"/>
          <p:cNvSpPr txBox="1"/>
          <p:nvPr/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85" name="TextShape 2"/>
          <p:cNvSpPr txBox="1"/>
          <p:nvPr/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www.semiologiaortopedica.com.br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86" name="TextShape 3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A12F5957-121C-4919-BF0E-E051B8131F58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22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87" name="TextShape 4"/>
          <p:cNvSpPr txBox="1"/>
          <p:nvPr/>
        </p:nvSpPr>
        <p:spPr>
          <a:xfrm>
            <a:off x="1981080" y="274680"/>
            <a:ext cx="8229240" cy="921600"/>
          </a:xfrm>
          <a:prstGeom prst="rect">
            <a:avLst/>
          </a:prstGeom>
          <a:solidFill>
            <a:srgbClr val="BDD7EE"/>
          </a:solidFill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pt-BR" sz="4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Síndrome do Túnel do Carpo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288" name="Picture 4"/>
          <p:cNvPicPr/>
          <p:nvPr/>
        </p:nvPicPr>
        <p:blipFill>
          <a:blip r:embed="rId2" cstate="print"/>
          <a:stretch/>
        </p:blipFill>
        <p:spPr>
          <a:xfrm>
            <a:off x="2782800" y="1557360"/>
            <a:ext cx="6625800" cy="4176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TextShape 1"/>
          <p:cNvSpPr txBox="1"/>
          <p:nvPr/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90" name="TextShape 2"/>
          <p:cNvSpPr txBox="1"/>
          <p:nvPr/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www.semiologiaortopedica.com.br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91" name="TextShape 3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0DC9F592-99F6-47AE-8BF4-7108BA839248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23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92" name="TextShape 4"/>
          <p:cNvSpPr txBox="1"/>
          <p:nvPr/>
        </p:nvSpPr>
        <p:spPr>
          <a:xfrm>
            <a:off x="1981080" y="0"/>
            <a:ext cx="8229240" cy="764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pt-BR" sz="3200" b="1" i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Suprimento Arterial do Punho e da Mão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293" name="Picture 3"/>
          <p:cNvPicPr/>
          <p:nvPr/>
        </p:nvPicPr>
        <p:blipFill>
          <a:blip r:embed="rId2" cstate="print"/>
          <a:stretch/>
        </p:blipFill>
        <p:spPr>
          <a:xfrm>
            <a:off x="3792600" y="620640"/>
            <a:ext cx="4671720" cy="6021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TextShape 1"/>
          <p:cNvSpPr txBox="1"/>
          <p:nvPr/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95" name="TextShape 2"/>
          <p:cNvSpPr txBox="1"/>
          <p:nvPr/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www.semiologiaortopedica.com.br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96" name="TextShape 3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50D42373-CC32-4CFB-B44F-14B09DEBC75F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24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97" name="TextShape 4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solidFill>
            <a:srgbClr val="BDD7EE"/>
          </a:solidFill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pt-BR" sz="4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Síndrome do Canal do Ulnar </a:t>
            </a:r>
            <a:r>
              <a:rPr lang="pt-BR" sz="2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 
(cotovelo)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298" name="Picture 4"/>
          <p:cNvPicPr/>
          <p:nvPr/>
        </p:nvPicPr>
        <p:blipFill>
          <a:blip r:embed="rId2" cstate="print"/>
          <a:stretch/>
        </p:blipFill>
        <p:spPr>
          <a:xfrm>
            <a:off x="2782800" y="1628640"/>
            <a:ext cx="6841800" cy="45367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TextShape 1"/>
          <p:cNvSpPr txBox="1"/>
          <p:nvPr/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00" name="TextShape 2"/>
          <p:cNvSpPr txBox="1"/>
          <p:nvPr/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www.semiologiaortopedica.com.br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01" name="TextShape 3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ED2AC5AE-FD84-43E0-B79B-7AB92CFD83EF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25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302" name="Picture 2"/>
          <p:cNvPicPr/>
          <p:nvPr/>
        </p:nvPicPr>
        <p:blipFill>
          <a:blip r:embed="rId2" cstate="print"/>
          <a:stretch/>
        </p:blipFill>
        <p:spPr>
          <a:xfrm>
            <a:off x="1919160" y="692280"/>
            <a:ext cx="8430840" cy="9842040"/>
          </a:xfrm>
          <a:prstGeom prst="rect">
            <a:avLst/>
          </a:prstGeom>
          <a:ln>
            <a:noFill/>
          </a:ln>
        </p:spPr>
      </p:pic>
      <p:sp>
        <p:nvSpPr>
          <p:cNvPr id="303" name="CustomShape 4"/>
          <p:cNvSpPr/>
          <p:nvPr/>
        </p:nvSpPr>
        <p:spPr>
          <a:xfrm>
            <a:off x="1523880" y="5516640"/>
            <a:ext cx="8892720" cy="5184360"/>
          </a:xfrm>
          <a:prstGeom prst="rect">
            <a:avLst/>
          </a:prstGeom>
          <a:solidFill>
            <a:schemeClr val="bg1"/>
          </a:solidFill>
          <a:ln w="9360">
            <a:solidFill>
              <a:schemeClr val="bg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Picture 2"/>
          <p:cNvPicPr/>
          <p:nvPr/>
        </p:nvPicPr>
        <p:blipFill>
          <a:blip r:embed="rId2" cstate="print"/>
          <a:stretch/>
        </p:blipFill>
        <p:spPr>
          <a:xfrm>
            <a:off x="1866960" y="692640"/>
            <a:ext cx="8433360" cy="5616360"/>
          </a:xfrm>
          <a:prstGeom prst="rect">
            <a:avLst/>
          </a:prstGeom>
          <a:ln w="9360">
            <a:noFill/>
          </a:ln>
        </p:spPr>
      </p:pic>
      <p:sp>
        <p:nvSpPr>
          <p:cNvPr id="305" name="TextShape 1"/>
          <p:cNvSpPr txBox="1"/>
          <p:nvPr/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06" name="TextShape 2"/>
          <p:cNvSpPr txBox="1"/>
          <p:nvPr/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www.semiologiaortopedica.com.br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07" name="TextShape 3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A58184FD-4AA4-4144-B414-9F21A2C8F263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26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Picture 2"/>
          <p:cNvPicPr/>
          <p:nvPr/>
        </p:nvPicPr>
        <p:blipFill>
          <a:blip r:embed="rId2" cstate="print"/>
          <a:stretch/>
        </p:blipFill>
        <p:spPr>
          <a:xfrm>
            <a:off x="3287520" y="4680"/>
            <a:ext cx="5843880" cy="6852960"/>
          </a:xfrm>
          <a:prstGeom prst="rect">
            <a:avLst/>
          </a:prstGeom>
          <a:ln w="9360">
            <a:noFill/>
          </a:ln>
        </p:spPr>
      </p:pic>
      <p:sp>
        <p:nvSpPr>
          <p:cNvPr id="309" name="TextShape 1"/>
          <p:cNvSpPr txBox="1"/>
          <p:nvPr/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10" name="TextShape 2"/>
          <p:cNvSpPr txBox="1"/>
          <p:nvPr/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www.semiologiaortopedica.com.br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11" name="TextShape 3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C91B04C5-80CF-4B31-A259-F9B08FB352C0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27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TextShape 1"/>
          <p:cNvSpPr txBox="1"/>
          <p:nvPr/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13" name="TextShape 2"/>
          <p:cNvSpPr txBox="1"/>
          <p:nvPr/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www.semiologiaortopedica.com.br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14" name="TextShape 3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FE5FC24B-B43A-4E9F-BC7C-AD4DB8EAD644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28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15" name="TextShape 4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solidFill>
            <a:srgbClr val="BDD7EE"/>
          </a:solidFill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pt-BR" sz="4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Síndrome do Canal do Ulnar </a:t>
            </a:r>
            <a:r>
              <a:rPr lang="pt-BR" sz="2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 
(cotovelo)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316" name="Picture 4"/>
          <p:cNvPicPr/>
          <p:nvPr/>
        </p:nvPicPr>
        <p:blipFill>
          <a:blip r:embed="rId2" cstate="print"/>
          <a:stretch/>
        </p:blipFill>
        <p:spPr>
          <a:xfrm>
            <a:off x="3154320" y="1889280"/>
            <a:ext cx="5879880" cy="39477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TextShape 1"/>
          <p:cNvSpPr txBox="1"/>
          <p:nvPr/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18" name="TextShape 2"/>
          <p:cNvSpPr txBox="1"/>
          <p:nvPr/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www.semiologiaortopedica.com.br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19" name="TextShape 3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B4F2C621-7256-41BF-9CD4-7DCC2CD7D5C3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29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20" name="TextShape 4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solidFill>
            <a:srgbClr val="BDD7EE"/>
          </a:solidFill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pt-BR" sz="4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Síndrome do Canal do Ulnar 
</a:t>
            </a:r>
            <a:r>
              <a:rPr lang="pt-BR" sz="2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 (cotovelo)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321" name="Picture 4"/>
          <p:cNvPicPr/>
          <p:nvPr/>
        </p:nvPicPr>
        <p:blipFill>
          <a:blip r:embed="rId2" cstate="print"/>
          <a:stretch/>
        </p:blipFill>
        <p:spPr>
          <a:xfrm>
            <a:off x="4381560" y="1600200"/>
            <a:ext cx="3427200" cy="4525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CustomShape 1"/>
          <p:cNvSpPr/>
          <p:nvPr/>
        </p:nvSpPr>
        <p:spPr>
          <a:xfrm>
            <a:off x="1523880" y="-184680"/>
            <a:ext cx="184320" cy="3690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3" name="CustomShape 2"/>
          <p:cNvSpPr/>
          <p:nvPr/>
        </p:nvSpPr>
        <p:spPr>
          <a:xfrm>
            <a:off x="1631880" y="6597720"/>
            <a:ext cx="9035640" cy="3679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4" name="CustomShape 3"/>
          <p:cNvSpPr/>
          <p:nvPr/>
        </p:nvSpPr>
        <p:spPr>
          <a:xfrm>
            <a:off x="10417320" y="2781360"/>
            <a:ext cx="183960" cy="3679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5" name="CustomShape 4"/>
          <p:cNvSpPr/>
          <p:nvPr/>
        </p:nvSpPr>
        <p:spPr>
          <a:xfrm>
            <a:off x="1703520" y="6673680"/>
            <a:ext cx="8964360" cy="367920"/>
          </a:xfrm>
          <a:prstGeom prst="rect">
            <a:avLst/>
          </a:prstGeom>
          <a:solidFill>
            <a:schemeClr val="bg1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6" name="CustomShape 5"/>
          <p:cNvSpPr/>
          <p:nvPr/>
        </p:nvSpPr>
        <p:spPr>
          <a:xfrm>
            <a:off x="1523880" y="6308640"/>
            <a:ext cx="971280" cy="3693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7" name="CustomShape 6"/>
          <p:cNvSpPr/>
          <p:nvPr/>
        </p:nvSpPr>
        <p:spPr>
          <a:xfrm>
            <a:off x="1523880" y="6308640"/>
            <a:ext cx="971280" cy="3693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8" name="CustomShape 7"/>
          <p:cNvSpPr/>
          <p:nvPr/>
        </p:nvSpPr>
        <p:spPr>
          <a:xfrm>
            <a:off x="1523880" y="6308640"/>
            <a:ext cx="971280" cy="369360"/>
          </a:xfrm>
          <a:prstGeom prst="rect">
            <a:avLst/>
          </a:prstGeom>
          <a:solidFill>
            <a:schemeClr val="bg1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9" name="TextShape 8"/>
          <p:cNvSpPr txBox="1"/>
          <p:nvPr/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80" name="TextShape 9"/>
          <p:cNvSpPr txBox="1"/>
          <p:nvPr/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www.semiologiaortopedica.com.br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81" name="TextShape 10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0771EFD6-B01F-4C8B-A449-BE46AF1737FA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3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182" name="Imagem 181"/>
          <p:cNvPicPr/>
          <p:nvPr/>
        </p:nvPicPr>
        <p:blipFill>
          <a:blip r:embed="rId2" cstate="print"/>
          <a:stretch/>
        </p:blipFill>
        <p:spPr>
          <a:xfrm>
            <a:off x="1231920" y="0"/>
            <a:ext cx="9664560" cy="72388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Picture 3"/>
          <p:cNvPicPr/>
          <p:nvPr/>
        </p:nvPicPr>
        <p:blipFill>
          <a:blip r:embed="rId2" cstate="print"/>
          <a:stretch/>
        </p:blipFill>
        <p:spPr>
          <a:xfrm>
            <a:off x="2855880" y="1803240"/>
            <a:ext cx="7009920" cy="5614560"/>
          </a:xfrm>
          <a:prstGeom prst="rect">
            <a:avLst/>
          </a:prstGeom>
          <a:ln w="9360">
            <a:noFill/>
          </a:ln>
        </p:spPr>
      </p:pic>
      <p:sp>
        <p:nvSpPr>
          <p:cNvPr id="323" name="CustomShape 1"/>
          <p:cNvSpPr/>
          <p:nvPr/>
        </p:nvSpPr>
        <p:spPr>
          <a:xfrm>
            <a:off x="7319880" y="4724280"/>
            <a:ext cx="1079280" cy="364680"/>
          </a:xfrm>
          <a:prstGeom prst="rect">
            <a:avLst/>
          </a:prstGeom>
          <a:solidFill>
            <a:srgbClr val="92D05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Radial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4" name="CustomShape 2"/>
          <p:cNvSpPr/>
          <p:nvPr/>
        </p:nvSpPr>
        <p:spPr>
          <a:xfrm>
            <a:off x="8543880" y="4724280"/>
            <a:ext cx="791640" cy="364680"/>
          </a:xfrm>
          <a:prstGeom prst="rect">
            <a:avLst/>
          </a:prstGeom>
          <a:solidFill>
            <a:srgbClr val="92D050"/>
          </a:solidFill>
          <a:ln w="9360">
            <a:solidFill>
              <a:srgbClr val="92D05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Ulnar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5" name="CustomShape 3"/>
          <p:cNvSpPr/>
          <p:nvPr/>
        </p:nvSpPr>
        <p:spPr>
          <a:xfrm>
            <a:off x="7535880" y="2637000"/>
            <a:ext cx="1223640" cy="364680"/>
          </a:xfrm>
          <a:prstGeom prst="rect">
            <a:avLst/>
          </a:prstGeom>
          <a:solidFill>
            <a:srgbClr val="92D05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Mediano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6" name="CustomShape 4"/>
          <p:cNvSpPr/>
          <p:nvPr/>
        </p:nvSpPr>
        <p:spPr>
          <a:xfrm>
            <a:off x="3935520" y="4724280"/>
            <a:ext cx="1657080" cy="364680"/>
          </a:xfrm>
          <a:prstGeom prst="rect">
            <a:avLst/>
          </a:prstGeom>
          <a:solidFill>
            <a:srgbClr val="92D05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Mediano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7" name="CustomShape 5"/>
          <p:cNvSpPr/>
          <p:nvPr/>
        </p:nvSpPr>
        <p:spPr>
          <a:xfrm>
            <a:off x="3000240" y="4797360"/>
            <a:ext cx="791640" cy="364680"/>
          </a:xfrm>
          <a:prstGeom prst="rect">
            <a:avLst/>
          </a:prstGeom>
          <a:solidFill>
            <a:srgbClr val="92D05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Ulnar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8" name="CustomShape 6"/>
          <p:cNvSpPr/>
          <p:nvPr/>
        </p:nvSpPr>
        <p:spPr>
          <a:xfrm>
            <a:off x="4871880" y="5732640"/>
            <a:ext cx="1079280" cy="364680"/>
          </a:xfrm>
          <a:prstGeom prst="rect">
            <a:avLst/>
          </a:prstGeom>
          <a:solidFill>
            <a:srgbClr val="92D05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Radial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9" name="CustomShape 7"/>
          <p:cNvSpPr/>
          <p:nvPr/>
        </p:nvSpPr>
        <p:spPr>
          <a:xfrm>
            <a:off x="3575160" y="6858000"/>
            <a:ext cx="5041440" cy="4582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30" name="CustomShape 8"/>
          <p:cNvSpPr/>
          <p:nvPr/>
        </p:nvSpPr>
        <p:spPr>
          <a:xfrm>
            <a:off x="5735520" y="4581360"/>
            <a:ext cx="1153800" cy="5043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31" name="CustomShape 9"/>
          <p:cNvSpPr/>
          <p:nvPr/>
        </p:nvSpPr>
        <p:spPr>
          <a:xfrm>
            <a:off x="1703520" y="404640"/>
            <a:ext cx="8640360" cy="456120"/>
          </a:xfrm>
          <a:prstGeom prst="rect">
            <a:avLst/>
          </a:prstGeom>
          <a:solidFill>
            <a:srgbClr val="FFCC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2400" b="1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                               Inervação da Mão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2" name="CustomShape 10"/>
          <p:cNvSpPr/>
          <p:nvPr/>
        </p:nvSpPr>
        <p:spPr>
          <a:xfrm>
            <a:off x="1631880" y="1413000"/>
            <a:ext cx="1079280" cy="913320"/>
          </a:xfrm>
          <a:prstGeom prst="rect">
            <a:avLst/>
          </a:prstGeom>
          <a:solidFill>
            <a:srgbClr val="FFC00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Palmar ou Anterior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3" name="CustomShape 11"/>
          <p:cNvSpPr/>
          <p:nvPr/>
        </p:nvSpPr>
        <p:spPr>
          <a:xfrm>
            <a:off x="9191520" y="1268280"/>
            <a:ext cx="1368000" cy="913320"/>
          </a:xfrm>
          <a:prstGeom prst="rect">
            <a:avLst/>
          </a:prstGeom>
          <a:solidFill>
            <a:srgbClr val="FEC20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</a:t>
            </a:r>
            <a:r>
              <a:rPr lang="pt-BR" sz="18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Dorsal 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8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ou     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8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Posterior 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4" name="TextShape 12"/>
          <p:cNvSpPr txBox="1"/>
          <p:nvPr/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35" name="TextShape 13"/>
          <p:cNvSpPr txBox="1"/>
          <p:nvPr/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www.semiologiaortopedica.com.br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36" name="TextShape 14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AC15F2EB-4CCD-4DAC-857F-F128F6CB8912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30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solidFill>
            <a:srgbClr val="BDD7EE"/>
          </a:solidFill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2800" b="1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Dor referida ao cotovelo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38" name="CustomShape 2"/>
          <p:cNvSpPr/>
          <p:nvPr/>
        </p:nvSpPr>
        <p:spPr>
          <a:xfrm>
            <a:off x="4687920" y="1646280"/>
            <a:ext cx="2815920" cy="4754160"/>
          </a:xfrm>
          <a:prstGeom prst="rect">
            <a:avLst/>
          </a:prstGeom>
          <a:blipFill>
            <a:blip r:embed="rId2" cstate="print"/>
            <a:stretch>
              <a:fillRect b="-323"/>
            </a:stretch>
          </a:blipFill>
          <a:ln w="9360">
            <a:noFill/>
          </a:ln>
          <a:effectLst>
            <a:outerShdw dist="150806" dir="13500000" algn="ctr" rotWithShape="0">
              <a:srgbClr val="80808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9" name="TextShape 3"/>
          <p:cNvSpPr txBox="1"/>
          <p:nvPr/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40" name="TextShape 4"/>
          <p:cNvSpPr txBox="1"/>
          <p:nvPr/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www.semiologiaortopedica.com.br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41" name="TextShape 5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FB6CF9C3-FA6E-4B81-9CDF-191C5709E354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31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TextShape 1"/>
          <p:cNvSpPr txBox="1"/>
          <p:nvPr/>
        </p:nvSpPr>
        <p:spPr>
          <a:xfrm>
            <a:off x="673920" y="0"/>
            <a:ext cx="9143640" cy="22255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pt-BR" sz="2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Para VIVER BEM !!!</a:t>
            </a:r>
            <a:endParaRPr lang="pt-BR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43" name="Imagem 3"/>
          <p:cNvPicPr/>
          <p:nvPr/>
        </p:nvPicPr>
        <p:blipFill>
          <a:blip r:embed="rId2" cstate="print"/>
          <a:stretch/>
        </p:blipFill>
        <p:spPr>
          <a:xfrm>
            <a:off x="-72360" y="376920"/>
            <a:ext cx="12077280" cy="6480360"/>
          </a:xfrm>
          <a:prstGeom prst="rect">
            <a:avLst/>
          </a:prstGeom>
          <a:ln>
            <a:noFill/>
          </a:ln>
        </p:spPr>
      </p:pic>
      <p:sp>
        <p:nvSpPr>
          <p:cNvPr id="344" name="TextShape 2"/>
          <p:cNvSpPr txBox="1"/>
          <p:nvPr/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45" name="TextShape 3"/>
          <p:cNvSpPr txBox="1"/>
          <p:nvPr/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www.semiologiaortopedica.com.br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46" name="TextShape 4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6270FD22-AC17-4AED-88D5-76105B384E21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32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Picture 2"/>
          <p:cNvPicPr/>
          <p:nvPr/>
        </p:nvPicPr>
        <p:blipFill>
          <a:blip r:embed="rId2" cstate="print"/>
          <a:stretch/>
        </p:blipFill>
        <p:spPr>
          <a:xfrm>
            <a:off x="1548360" y="149400"/>
            <a:ext cx="9216000" cy="6615000"/>
          </a:xfrm>
          <a:prstGeom prst="rect">
            <a:avLst/>
          </a:prstGeom>
          <a:ln w="9360">
            <a:noFill/>
          </a:ln>
        </p:spPr>
      </p:pic>
      <p:sp>
        <p:nvSpPr>
          <p:cNvPr id="348" name="TextShape 1"/>
          <p:cNvSpPr txBox="1"/>
          <p:nvPr/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49" name="TextShape 2"/>
          <p:cNvSpPr txBox="1"/>
          <p:nvPr/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www.semiologiaortopedica.com.br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50" name="TextShape 3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0EC40EA7-7D4F-4040-9A42-CFF7EC4EEF81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33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CustomShape 1"/>
          <p:cNvSpPr/>
          <p:nvPr/>
        </p:nvSpPr>
        <p:spPr>
          <a:xfrm>
            <a:off x="1523880" y="39240"/>
            <a:ext cx="9143640" cy="1644840"/>
          </a:xfrm>
          <a:prstGeom prst="rect">
            <a:avLst/>
          </a:prstGeom>
          <a:solidFill>
            <a:srgbClr val="FFC00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20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       </a:t>
            </a:r>
            <a:r>
              <a:rPr lang="pt-BR" sz="2000" b="1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Qual a diferença entre </a:t>
            </a:r>
            <a:r>
              <a:rPr lang="pt-BR" sz="2000" b="1" i="1" u="sng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Lombalgia,</a:t>
            </a:r>
            <a:r>
              <a:rPr lang="pt-BR" sz="2000" b="1" i="1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  </a:t>
            </a:r>
            <a:r>
              <a:rPr lang="pt-BR" sz="2000" b="1" i="1" u="sng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Lombociatalgia  </a:t>
            </a:r>
            <a:r>
              <a:rPr lang="pt-BR" sz="2000" b="1" i="1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e</a:t>
            </a:r>
            <a:r>
              <a:rPr lang="pt-BR" sz="2000" b="1" i="1" u="sng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  Ciática </a:t>
            </a:r>
            <a:r>
              <a:rPr lang="pt-BR" sz="2000" b="1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?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6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            </a:t>
            </a:r>
            <a:r>
              <a:rPr lang="pt-BR" sz="16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Lombalgias</a:t>
            </a:r>
            <a:r>
              <a:rPr lang="pt-BR" sz="16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 </a:t>
            </a:r>
            <a:r>
              <a:rPr lang="pt-BR" sz="1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são todas as condições de dor, com ou sem rigidez, localizadas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            na </a:t>
            </a:r>
            <a:r>
              <a:rPr lang="pt-BR" sz="1600" b="1" i="1" u="sng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região inferior do dorso</a:t>
            </a:r>
            <a:r>
              <a:rPr lang="pt-BR" sz="1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,  em uma área situada entre o último arco costal e a prega 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            glútea.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2" name="CustomShape 2"/>
          <p:cNvSpPr/>
          <p:nvPr/>
        </p:nvSpPr>
        <p:spPr>
          <a:xfrm>
            <a:off x="1524240" y="2496960"/>
            <a:ext cx="218880" cy="244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anchor="ctr"/>
          <a:lstStyle/>
          <a:p>
            <a:pPr>
              <a:lnSpc>
                <a:spcPct val="100000"/>
              </a:lnSpc>
            </a:pPr>
            <a:r>
              <a:rPr lang="pt-BR" sz="1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 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3" name="CustomShape 3"/>
          <p:cNvSpPr/>
          <p:nvPr/>
        </p:nvSpPr>
        <p:spPr>
          <a:xfrm>
            <a:off x="1523880" y="5051880"/>
            <a:ext cx="9143640" cy="1795680"/>
          </a:xfrm>
          <a:prstGeom prst="rect">
            <a:avLst/>
          </a:prstGeom>
          <a:solidFill>
            <a:srgbClr val="FFC00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  </a:t>
            </a:r>
            <a:r>
              <a:rPr lang="pt-BR" sz="16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Lombociatalgia</a:t>
            </a:r>
            <a:r>
              <a:rPr lang="pt-BR" sz="1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. É a dor que se irradia da região lombar, acima conceituada, 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para um ou ambos os membros inferiores, ultrapassando os joelhos.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6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 </a:t>
            </a:r>
            <a:r>
              <a:rPr lang="pt-BR" sz="1600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 </a:t>
            </a:r>
            <a:r>
              <a:rPr lang="pt-BR" sz="16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Ciatalgia / Ciática</a:t>
            </a:r>
            <a:r>
              <a:rPr lang="pt-BR" sz="1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. É a dor que tem início na raiz da coxa, uni ou bilateralmente, </a:t>
            </a:r>
            <a:r>
              <a:rPr lang="pt-BR" sz="1600" b="1" u="sng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ultrapassando o(s) joelho(s) </a:t>
            </a:r>
            <a:r>
              <a:rPr lang="pt-BR" sz="1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e alcançando, na maioria das vezes, o pé homolateral, acompanhada ou não de déficit motor e/ou sensitivo.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4" name="CustomShape 4"/>
          <p:cNvSpPr/>
          <p:nvPr/>
        </p:nvSpPr>
        <p:spPr>
          <a:xfrm>
            <a:off x="6527880" y="4725000"/>
            <a:ext cx="3744000" cy="215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55" name="CustomShape 5"/>
          <p:cNvSpPr/>
          <p:nvPr/>
        </p:nvSpPr>
        <p:spPr>
          <a:xfrm>
            <a:off x="1775520" y="4653000"/>
            <a:ext cx="4248000" cy="215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56" name="CustomShape 6"/>
          <p:cNvSpPr/>
          <p:nvPr/>
        </p:nvSpPr>
        <p:spPr>
          <a:xfrm>
            <a:off x="2999520" y="3501000"/>
            <a:ext cx="71640" cy="287640"/>
          </a:xfrm>
          <a:prstGeom prst="up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57" name="CustomShape 7"/>
          <p:cNvSpPr/>
          <p:nvPr/>
        </p:nvSpPr>
        <p:spPr>
          <a:xfrm>
            <a:off x="7104240" y="3645000"/>
            <a:ext cx="45360" cy="431640"/>
          </a:xfrm>
          <a:prstGeom prst="up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58" name="CustomShape 8"/>
          <p:cNvSpPr/>
          <p:nvPr/>
        </p:nvSpPr>
        <p:spPr>
          <a:xfrm>
            <a:off x="9048240" y="3789000"/>
            <a:ext cx="71640" cy="359640"/>
          </a:xfrm>
          <a:prstGeom prst="up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59" name="TextShape 9"/>
          <p:cNvSpPr txBox="1"/>
          <p:nvPr/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60" name="TextShape 10"/>
          <p:cNvSpPr txBox="1"/>
          <p:nvPr/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www.semiologiaortopedica.com.br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61" name="TextShape 11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D90BE418-32B2-4B2A-8E0C-1762D2D0FB64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34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362" name="Imagem 361"/>
          <p:cNvPicPr/>
          <p:nvPr/>
        </p:nvPicPr>
        <p:blipFill>
          <a:blip r:embed="rId3" cstate="print"/>
          <a:stretch/>
        </p:blipFill>
        <p:spPr>
          <a:xfrm>
            <a:off x="1892160" y="1689120"/>
            <a:ext cx="4381560" cy="3289320"/>
          </a:xfrm>
          <a:prstGeom prst="rect">
            <a:avLst/>
          </a:prstGeom>
          <a:ln>
            <a:noFill/>
          </a:ln>
        </p:spPr>
      </p:pic>
      <p:pic>
        <p:nvPicPr>
          <p:cNvPr id="363" name="Imagem 362"/>
          <p:cNvPicPr/>
          <p:nvPr/>
        </p:nvPicPr>
        <p:blipFill>
          <a:blip r:embed="rId4" cstate="print"/>
          <a:stretch/>
        </p:blipFill>
        <p:spPr>
          <a:xfrm>
            <a:off x="6311880" y="1905120"/>
            <a:ext cx="4165560" cy="31114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CustomShape 1"/>
          <p:cNvSpPr/>
          <p:nvPr/>
        </p:nvSpPr>
        <p:spPr>
          <a:xfrm>
            <a:off x="3791880" y="548640"/>
            <a:ext cx="4951800" cy="5851800"/>
          </a:xfrm>
          <a:prstGeom prst="rect">
            <a:avLst/>
          </a:prstGeom>
          <a:blipFill>
            <a:blip r:embed="rId2" cstate="print"/>
            <a:stretch>
              <a:fillRect b="-468849"/>
            </a:stretch>
          </a:blipFill>
          <a:ln w="9360">
            <a:noFill/>
          </a:ln>
          <a:effectLst>
            <a:outerShdw dist="150806" dir="13500000" algn="ctr" rotWithShape="0">
              <a:srgbClr val="80808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5" name="TextShape 2"/>
          <p:cNvSpPr txBox="1"/>
          <p:nvPr/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66" name="TextShape 3"/>
          <p:cNvSpPr txBox="1"/>
          <p:nvPr/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www.semiologiaortopedica.com.br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67" name="TextShape 4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6F7C4349-B0EF-409C-A79B-CB51EBDED778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35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Line 1"/>
          <p:cNvSpPr/>
          <p:nvPr/>
        </p:nvSpPr>
        <p:spPr>
          <a:xfrm>
            <a:off x="1775520" y="3284640"/>
            <a:ext cx="8280720" cy="72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69" name="Line 2"/>
          <p:cNvSpPr/>
          <p:nvPr/>
        </p:nvSpPr>
        <p:spPr>
          <a:xfrm>
            <a:off x="1775520" y="3861000"/>
            <a:ext cx="8208720" cy="72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70" name="CustomShape 3"/>
          <p:cNvSpPr/>
          <p:nvPr/>
        </p:nvSpPr>
        <p:spPr>
          <a:xfrm>
            <a:off x="1523880" y="4077000"/>
            <a:ext cx="827280" cy="17362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Compartimento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Posterior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1" name="CustomShape 4"/>
          <p:cNvSpPr/>
          <p:nvPr/>
        </p:nvSpPr>
        <p:spPr>
          <a:xfrm>
            <a:off x="1703520" y="1052640"/>
            <a:ext cx="1151640" cy="118764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Comparti-mento 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Anterior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2" name="CustomShape 5"/>
          <p:cNvSpPr/>
          <p:nvPr/>
        </p:nvSpPr>
        <p:spPr>
          <a:xfrm>
            <a:off x="9696240" y="3357000"/>
            <a:ext cx="971280" cy="9133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Compartimento Médio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3" name="TextShape 6"/>
          <p:cNvSpPr txBox="1"/>
          <p:nvPr/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74" name="TextShape 7"/>
          <p:cNvSpPr txBox="1"/>
          <p:nvPr/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www.semiologiaortopedica.com.br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75" name="TextShape 8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50B4562E-4FCD-44AB-973C-6E10F22F22F3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36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376" name="Imagem 375"/>
          <p:cNvPicPr/>
          <p:nvPr/>
        </p:nvPicPr>
        <p:blipFill>
          <a:blip r:embed="rId2" cstate="print"/>
          <a:stretch/>
        </p:blipFill>
        <p:spPr>
          <a:xfrm>
            <a:off x="2133720" y="12600"/>
            <a:ext cx="7848720" cy="6832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Picture 5"/>
          <p:cNvPicPr/>
          <p:nvPr/>
        </p:nvPicPr>
        <p:blipFill>
          <a:blip r:embed="rId2" cstate="print"/>
          <a:stretch/>
        </p:blipFill>
        <p:spPr>
          <a:xfrm>
            <a:off x="3552840" y="189000"/>
            <a:ext cx="5451120" cy="6119280"/>
          </a:xfrm>
          <a:prstGeom prst="rect">
            <a:avLst/>
          </a:prstGeom>
          <a:ln>
            <a:noFill/>
          </a:ln>
        </p:spPr>
      </p:pic>
      <p:sp>
        <p:nvSpPr>
          <p:cNvPr id="378" name="CustomShape 1"/>
          <p:cNvSpPr/>
          <p:nvPr/>
        </p:nvSpPr>
        <p:spPr>
          <a:xfrm>
            <a:off x="2141640" y="4077360"/>
            <a:ext cx="2301120" cy="3650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pt-BR" sz="1800" b="1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Intervertebral  joints.</a:t>
            </a:r>
            <a:r>
              <a:rPr lang="pt-BR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9" name="TextShape 2"/>
          <p:cNvSpPr txBox="1"/>
          <p:nvPr/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80" name="TextShape 3"/>
          <p:cNvSpPr txBox="1"/>
          <p:nvPr/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www.semiologiaortopedica.com.br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81" name="TextShape 4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6A5F718F-6B21-40DC-A0CC-1B2168ABB75F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37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Picture 5"/>
          <p:cNvPicPr/>
          <p:nvPr/>
        </p:nvPicPr>
        <p:blipFill>
          <a:blip r:embed="rId2" cstate="print"/>
          <a:stretch/>
        </p:blipFill>
        <p:spPr>
          <a:xfrm>
            <a:off x="2351160" y="260280"/>
            <a:ext cx="7273440" cy="5641560"/>
          </a:xfrm>
          <a:prstGeom prst="rect">
            <a:avLst/>
          </a:prstGeom>
          <a:ln>
            <a:noFill/>
          </a:ln>
        </p:spPr>
      </p:pic>
      <p:sp>
        <p:nvSpPr>
          <p:cNvPr id="383" name="CustomShape 1"/>
          <p:cNvSpPr/>
          <p:nvPr/>
        </p:nvSpPr>
        <p:spPr>
          <a:xfrm>
            <a:off x="4655880" y="6021720"/>
            <a:ext cx="2882160" cy="365040"/>
          </a:xfrm>
          <a:prstGeom prst="rect">
            <a:avLst/>
          </a:prstGeom>
          <a:solidFill>
            <a:schemeClr val="bg2">
              <a:lumMod val="75000"/>
            </a:schemeClr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pt-BR" sz="1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Intervertebral  foramina</a:t>
            </a:r>
            <a:r>
              <a:rPr lang="pt-BR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4" name="TextShape 2"/>
          <p:cNvSpPr txBox="1"/>
          <p:nvPr/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85" name="TextShape 3"/>
          <p:cNvSpPr txBox="1"/>
          <p:nvPr/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www.semiologiaortopedica.com.br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86" name="TextShape 4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E6CCD199-5A1F-4D4C-A270-8DDA4FBA748F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38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TextShape 1"/>
          <p:cNvSpPr txBox="1"/>
          <p:nvPr/>
        </p:nvSpPr>
        <p:spPr>
          <a:xfrm>
            <a:off x="1991520" y="0"/>
            <a:ext cx="8280720" cy="1142640"/>
          </a:xfrm>
          <a:prstGeom prst="rect">
            <a:avLst/>
          </a:prstGeom>
          <a:solidFill>
            <a:srgbClr val="BDD7EE"/>
          </a:solidFill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pt-BR" sz="4400" b="1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           Síndrome Facetária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388" name="Picture 3"/>
          <p:cNvPicPr/>
          <p:nvPr/>
        </p:nvPicPr>
        <p:blipFill>
          <a:blip r:embed="rId2" cstate="print"/>
          <a:stretch/>
        </p:blipFill>
        <p:spPr>
          <a:xfrm>
            <a:off x="1703520" y="1268280"/>
            <a:ext cx="8784720" cy="5113080"/>
          </a:xfrm>
          <a:prstGeom prst="rect">
            <a:avLst/>
          </a:prstGeom>
          <a:ln>
            <a:noFill/>
          </a:ln>
        </p:spPr>
      </p:pic>
      <p:sp>
        <p:nvSpPr>
          <p:cNvPr id="389" name="CustomShape 2"/>
          <p:cNvSpPr/>
          <p:nvPr/>
        </p:nvSpPr>
        <p:spPr>
          <a:xfrm>
            <a:off x="9264600" y="1197000"/>
            <a:ext cx="1402920" cy="215640"/>
          </a:xfrm>
          <a:prstGeom prst="rect">
            <a:avLst/>
          </a:prstGeom>
          <a:solidFill>
            <a:schemeClr val="bg1"/>
          </a:solidFill>
          <a:ln w="9360">
            <a:solidFill>
              <a:schemeClr val="bg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0" name="CustomShape 3"/>
          <p:cNvSpPr/>
          <p:nvPr/>
        </p:nvSpPr>
        <p:spPr>
          <a:xfrm>
            <a:off x="7176240" y="3573000"/>
            <a:ext cx="215640" cy="503640"/>
          </a:xfrm>
          <a:prstGeom prst="upDownArrow">
            <a:avLst>
              <a:gd name="adj1" fmla="val 50000"/>
              <a:gd name="adj2" fmla="val 50000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91" name="CustomShape 4"/>
          <p:cNvSpPr/>
          <p:nvPr/>
        </p:nvSpPr>
        <p:spPr>
          <a:xfrm>
            <a:off x="3143520" y="3357000"/>
            <a:ext cx="215640" cy="287640"/>
          </a:xfrm>
          <a:prstGeom prst="upDownArrow">
            <a:avLst>
              <a:gd name="adj1" fmla="val 50000"/>
              <a:gd name="adj2" fmla="val 50000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92" name="TextShape 5"/>
          <p:cNvSpPr txBox="1"/>
          <p:nvPr/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93" name="TextShape 6"/>
          <p:cNvSpPr txBox="1"/>
          <p:nvPr/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www.semiologiaortopedica.com.br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94" name="TextShape 7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77D87855-598C-43D4-AC3A-D4C349D48AFC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39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TextShape 1"/>
          <p:cNvSpPr txBox="1"/>
          <p:nvPr/>
        </p:nvSpPr>
        <p:spPr>
          <a:xfrm>
            <a:off x="1981080" y="274680"/>
            <a:ext cx="8229240" cy="633600"/>
          </a:xfrm>
          <a:prstGeom prst="rect">
            <a:avLst/>
          </a:prstGeom>
          <a:solidFill>
            <a:srgbClr val="BDD7EE"/>
          </a:solidFill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pt-BR" sz="2400" b="1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Palpação para investigação da síndrome do pronador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84" name="Picture 2"/>
          <p:cNvPicPr/>
          <p:nvPr/>
        </p:nvPicPr>
        <p:blipFill>
          <a:blip r:embed="rId2" cstate="print"/>
          <a:stretch/>
        </p:blipFill>
        <p:spPr>
          <a:xfrm>
            <a:off x="2063520" y="1124640"/>
            <a:ext cx="4066920" cy="4933440"/>
          </a:xfrm>
          <a:prstGeom prst="rect">
            <a:avLst/>
          </a:prstGeom>
          <a:ln w="9360">
            <a:noFill/>
          </a:ln>
        </p:spPr>
      </p:pic>
      <p:sp>
        <p:nvSpPr>
          <p:cNvPr id="185" name="CustomShape 2"/>
          <p:cNvSpPr/>
          <p:nvPr/>
        </p:nvSpPr>
        <p:spPr>
          <a:xfrm>
            <a:off x="6383880" y="980640"/>
            <a:ext cx="3816000" cy="325404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6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 local mais comum de compressão do nervo mediano é o ponto onde ele passa entre as duas porções do m. pronador redondo, razão pela qual a condição é denominada  </a:t>
            </a:r>
            <a:r>
              <a:rPr lang="pt-BR" sz="1600" b="1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síndrome do pronador.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6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Essa síndrome de compressão nervosa relativamente comum manifesta-se na forma de dor vaga na massa flexora proximal do antebraço, que se agrava em decorrência de movimentos vigorosos repetitivos, como levantamento de grandes pesos (halterofilistas, estivadores).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6" name="CustomShape 3"/>
          <p:cNvSpPr/>
          <p:nvPr/>
        </p:nvSpPr>
        <p:spPr>
          <a:xfrm>
            <a:off x="6311880" y="4437000"/>
            <a:ext cx="3816000" cy="22806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6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Para investigar a </a:t>
            </a:r>
            <a:r>
              <a:rPr lang="pt-BR" sz="1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síndrome do pronador</a:t>
            </a:r>
            <a:r>
              <a:rPr lang="pt-BR" sz="16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, o examinador posiciona o paciente para testar a força do pronador. Com uma das mãos, o examinador oferece resistência à tentativa do paciente de pronar o antebraço, enquanto com o polegar oposto, aplica uma firme pressão à massa do pronador a uma distância de </a:t>
            </a:r>
            <a:r>
              <a:rPr lang="pt-BR" sz="16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3 dedos de largura distalmente à prega do cotovelo.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7" name="CustomShape 4"/>
          <p:cNvSpPr/>
          <p:nvPr/>
        </p:nvSpPr>
        <p:spPr>
          <a:xfrm>
            <a:off x="3719880" y="2421000"/>
            <a:ext cx="71640" cy="2876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8" name="Line 5"/>
          <p:cNvSpPr/>
          <p:nvPr/>
        </p:nvSpPr>
        <p:spPr>
          <a:xfrm>
            <a:off x="3359520" y="2348640"/>
            <a:ext cx="648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9" name="CustomShape 6"/>
          <p:cNvSpPr/>
          <p:nvPr/>
        </p:nvSpPr>
        <p:spPr>
          <a:xfrm>
            <a:off x="1523880" y="6581880"/>
            <a:ext cx="4608000" cy="27468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t-BR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Reider, </a:t>
            </a:r>
            <a:r>
              <a:rPr lang="pt-BR" sz="12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O Exame Físico em Ortopedia </a:t>
            </a:r>
            <a:r>
              <a:rPr lang="pt-BR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– Guanabara Koogan -2001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0" name="TextShape 7"/>
          <p:cNvSpPr txBox="1"/>
          <p:nvPr/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91" name="TextShape 8"/>
          <p:cNvSpPr txBox="1"/>
          <p:nvPr/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www.semiologiaortopedica.com.br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92" name="TextShape 9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5B3FDFCD-8CC2-4344-9B45-2D051B3DD127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4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Picture 5"/>
          <p:cNvPicPr/>
          <p:nvPr/>
        </p:nvPicPr>
        <p:blipFill>
          <a:blip r:embed="rId2" cstate="print"/>
          <a:stretch/>
        </p:blipFill>
        <p:spPr>
          <a:xfrm>
            <a:off x="2782800" y="111240"/>
            <a:ext cx="6625800" cy="5984640"/>
          </a:xfrm>
          <a:prstGeom prst="rect">
            <a:avLst/>
          </a:prstGeom>
          <a:ln>
            <a:noFill/>
          </a:ln>
        </p:spPr>
      </p:pic>
      <p:sp>
        <p:nvSpPr>
          <p:cNvPr id="396" name="CustomShape 1"/>
          <p:cNvSpPr/>
          <p:nvPr/>
        </p:nvSpPr>
        <p:spPr>
          <a:xfrm>
            <a:off x="5309640" y="6237720"/>
            <a:ext cx="1778400" cy="365040"/>
          </a:xfrm>
          <a:prstGeom prst="rect">
            <a:avLst/>
          </a:prstGeom>
          <a:solidFill>
            <a:schemeClr val="bg2">
              <a:lumMod val="75000"/>
            </a:schemeClr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pt-BR" sz="1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Vertebral canal.</a:t>
            </a:r>
            <a:r>
              <a:rPr lang="pt-BR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7" name="TextShape 2"/>
          <p:cNvSpPr txBox="1"/>
          <p:nvPr/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98" name="TextShape 3"/>
          <p:cNvSpPr txBox="1"/>
          <p:nvPr/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www.semiologiaortopedica.com.br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99" name="TextShape 4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0CE51824-E93B-4936-B23A-7033AA6A36E7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40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Picture 5"/>
          <p:cNvPicPr/>
          <p:nvPr/>
        </p:nvPicPr>
        <p:blipFill>
          <a:blip r:embed="rId2" cstate="print"/>
          <a:stretch/>
        </p:blipFill>
        <p:spPr>
          <a:xfrm>
            <a:off x="3219480" y="747720"/>
            <a:ext cx="5752800" cy="5362200"/>
          </a:xfrm>
          <a:prstGeom prst="rect">
            <a:avLst/>
          </a:prstGeom>
          <a:ln>
            <a:noFill/>
          </a:ln>
        </p:spPr>
      </p:pic>
      <p:sp>
        <p:nvSpPr>
          <p:cNvPr id="401" name="CustomShape 1"/>
          <p:cNvSpPr/>
          <p:nvPr/>
        </p:nvSpPr>
        <p:spPr>
          <a:xfrm>
            <a:off x="4303800" y="6237720"/>
            <a:ext cx="3532320" cy="365040"/>
          </a:xfrm>
          <a:prstGeom prst="rect">
            <a:avLst/>
          </a:prstGeom>
          <a:solidFill>
            <a:schemeClr val="bg2">
              <a:lumMod val="75000"/>
            </a:schemeClr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pt-BR" sz="1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Spinal nerves (transverse section).</a:t>
            </a:r>
            <a:r>
              <a:rPr lang="pt-BR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2" name="TextShape 2"/>
          <p:cNvSpPr txBox="1"/>
          <p:nvPr/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03" name="TextShape 3"/>
          <p:cNvSpPr txBox="1"/>
          <p:nvPr/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www.semiologiaortopedica.com.br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04" name="TextShape 4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37D12C29-EBAA-4AD4-B014-D1F3444B2C12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41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Picture 2"/>
          <p:cNvPicPr/>
          <p:nvPr/>
        </p:nvPicPr>
        <p:blipFill>
          <a:blip r:embed="rId2" cstate="print"/>
          <a:stretch/>
        </p:blipFill>
        <p:spPr>
          <a:xfrm>
            <a:off x="2424240" y="260280"/>
            <a:ext cx="7272000" cy="5784480"/>
          </a:xfrm>
          <a:prstGeom prst="rect">
            <a:avLst/>
          </a:prstGeom>
          <a:ln>
            <a:noFill/>
          </a:ln>
        </p:spPr>
      </p:pic>
      <p:graphicFrame>
        <p:nvGraphicFramePr>
          <p:cNvPr id="406" name="Table 1"/>
          <p:cNvGraphicFramePr/>
          <p:nvPr/>
        </p:nvGraphicFramePr>
        <p:xfrm>
          <a:off x="2855880" y="6248520"/>
          <a:ext cx="5306760" cy="225000"/>
        </p:xfrm>
        <a:graphic>
          <a:graphicData uri="http://schemas.openxmlformats.org/drawingml/2006/table">
            <a:tbl>
              <a:tblPr/>
              <a:tblGrid>
                <a:gridCol w="5306760"/>
              </a:tblGrid>
              <a:tr h="3812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2000" b="1" strike="noStrike" spc="-1">
                          <a:solidFill>
                            <a:srgbClr val="0000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Basic organization of a spinal nerve.</a:t>
                      </a:r>
                      <a:endParaRPr lang="pt-BR" sz="180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DD7EE"/>
                    </a:solidFill>
                  </a:tcPr>
                </a:tc>
              </a:tr>
              <a:tr h="6040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180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
</a:t>
                      </a: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07" name="TextShape 2"/>
          <p:cNvSpPr txBox="1"/>
          <p:nvPr/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08" name="TextShape 3"/>
          <p:cNvSpPr txBox="1"/>
          <p:nvPr/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www.semiologiaortopedica.com.br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09" name="TextShape 4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D7960E40-F2AD-4017-ABE3-8358D2293E72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42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411" name="Picture 2"/>
          <p:cNvPicPr/>
          <p:nvPr/>
        </p:nvPicPr>
        <p:blipFill>
          <a:blip r:embed="rId3" cstate="print"/>
          <a:stretch/>
        </p:blipFill>
        <p:spPr>
          <a:xfrm>
            <a:off x="1501200" y="0"/>
            <a:ext cx="9166320" cy="6878880"/>
          </a:xfrm>
          <a:prstGeom prst="rect">
            <a:avLst/>
          </a:prstGeom>
          <a:ln w="9360">
            <a:noFill/>
          </a:ln>
        </p:spPr>
      </p:pic>
      <p:sp>
        <p:nvSpPr>
          <p:cNvPr id="412" name="TextShape 2"/>
          <p:cNvSpPr txBox="1"/>
          <p:nvPr/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13" name="TextShape 3"/>
          <p:cNvSpPr txBox="1"/>
          <p:nvPr/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www.semiologiaortopedica.com.br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14" name="TextShape 4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8E0245D9-2FB2-43E8-84A5-631FA2CEA9FA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43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Picture 2"/>
          <p:cNvPicPr/>
          <p:nvPr/>
        </p:nvPicPr>
        <p:blipFill>
          <a:blip r:embed="rId2" cstate="print"/>
          <a:stretch/>
        </p:blipFill>
        <p:spPr>
          <a:xfrm>
            <a:off x="1775520" y="93240"/>
            <a:ext cx="8496720" cy="6764400"/>
          </a:xfrm>
          <a:prstGeom prst="rect">
            <a:avLst/>
          </a:prstGeom>
          <a:ln w="9360">
            <a:noFill/>
          </a:ln>
        </p:spPr>
      </p:pic>
      <p:sp>
        <p:nvSpPr>
          <p:cNvPr id="416" name="TextShape 1"/>
          <p:cNvSpPr txBox="1"/>
          <p:nvPr/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17" name="TextShape 2"/>
          <p:cNvSpPr txBox="1"/>
          <p:nvPr/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www.semiologiaortopedica.com.br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18" name="TextShape 3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21939109-8556-4F87-8D14-28D5A7FAFDD6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44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TextShape 1"/>
          <p:cNvSpPr txBox="1"/>
          <p:nvPr/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20" name="TextShape 2"/>
          <p:cNvSpPr txBox="1"/>
          <p:nvPr/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www.semiologiaortopedica.com.br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21" name="TextShape 3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02E13AED-9A40-4257-82A2-5FF40A41A849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45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422" name="Picture 4"/>
          <p:cNvPicPr/>
          <p:nvPr/>
        </p:nvPicPr>
        <p:blipFill>
          <a:blip r:embed="rId2" cstate="print"/>
          <a:stretch/>
        </p:blipFill>
        <p:spPr>
          <a:xfrm>
            <a:off x="1523880" y="955800"/>
            <a:ext cx="9143640" cy="4952520"/>
          </a:xfrm>
          <a:prstGeom prst="rect">
            <a:avLst/>
          </a:prstGeom>
          <a:ln w="9360">
            <a:noFill/>
          </a:ln>
        </p:spPr>
      </p:pic>
      <p:sp>
        <p:nvSpPr>
          <p:cNvPr id="423" name="CustomShape 4"/>
          <p:cNvSpPr/>
          <p:nvPr/>
        </p:nvSpPr>
        <p:spPr>
          <a:xfrm>
            <a:off x="9120240" y="836640"/>
            <a:ext cx="863640" cy="1656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TextShape 1"/>
          <p:cNvSpPr txBox="1"/>
          <p:nvPr/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25" name="TextShape 2"/>
          <p:cNvSpPr txBox="1"/>
          <p:nvPr/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www.semiologiaortopedica.com.br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26" name="TextShape 3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7D9973BD-6E5C-463D-BC32-B7638FCD52F1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46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427" name="Picture 6"/>
          <p:cNvPicPr/>
          <p:nvPr/>
        </p:nvPicPr>
        <p:blipFill>
          <a:blip r:embed="rId2" cstate="print"/>
          <a:stretch/>
        </p:blipFill>
        <p:spPr>
          <a:xfrm>
            <a:off x="2279520" y="209520"/>
            <a:ext cx="7919640" cy="6689520"/>
          </a:xfrm>
          <a:prstGeom prst="rect">
            <a:avLst/>
          </a:prstGeom>
          <a:ln w="9360">
            <a:noFill/>
          </a:ln>
        </p:spPr>
      </p:pic>
      <p:sp>
        <p:nvSpPr>
          <p:cNvPr id="428" name="CustomShape 4"/>
          <p:cNvSpPr/>
          <p:nvPr/>
        </p:nvSpPr>
        <p:spPr>
          <a:xfrm>
            <a:off x="1774800" y="5589720"/>
            <a:ext cx="4825800" cy="1439640"/>
          </a:xfrm>
          <a:prstGeom prst="rect">
            <a:avLst/>
          </a:prstGeom>
          <a:solidFill>
            <a:schemeClr val="bg1"/>
          </a:solidFill>
          <a:ln w="9360">
            <a:solidFill>
              <a:schemeClr val="bg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9" name="CustomShape 5"/>
          <p:cNvSpPr/>
          <p:nvPr/>
        </p:nvSpPr>
        <p:spPr>
          <a:xfrm>
            <a:off x="7032600" y="6453360"/>
            <a:ext cx="1800000" cy="404280"/>
          </a:xfrm>
          <a:prstGeom prst="rect">
            <a:avLst/>
          </a:prstGeom>
          <a:solidFill>
            <a:schemeClr val="bg1"/>
          </a:solidFill>
          <a:ln w="9360">
            <a:solidFill>
              <a:schemeClr val="bg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Picture 2"/>
          <p:cNvPicPr/>
          <p:nvPr/>
        </p:nvPicPr>
        <p:blipFill>
          <a:blip r:embed="rId2" cstate="print"/>
          <a:stretch/>
        </p:blipFill>
        <p:spPr>
          <a:xfrm>
            <a:off x="3575880" y="116640"/>
            <a:ext cx="5141880" cy="6264360"/>
          </a:xfrm>
          <a:prstGeom prst="rect">
            <a:avLst/>
          </a:prstGeom>
          <a:ln w="9360">
            <a:noFill/>
          </a:ln>
        </p:spPr>
      </p:pic>
      <p:sp>
        <p:nvSpPr>
          <p:cNvPr id="431" name="TextShape 1"/>
          <p:cNvSpPr txBox="1"/>
          <p:nvPr/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32" name="TextShape 2"/>
          <p:cNvSpPr txBox="1"/>
          <p:nvPr/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www.semiologiaortopedica.com.br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33" name="TextShape 3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87B2B2B2-E557-4337-B109-6E2ABCFD520D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47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Picture 2"/>
          <p:cNvPicPr/>
          <p:nvPr/>
        </p:nvPicPr>
        <p:blipFill>
          <a:blip r:embed="rId2" cstate="print"/>
          <a:stretch/>
        </p:blipFill>
        <p:spPr>
          <a:xfrm>
            <a:off x="1597680" y="116640"/>
            <a:ext cx="4426200" cy="4165560"/>
          </a:xfrm>
          <a:prstGeom prst="rect">
            <a:avLst/>
          </a:prstGeom>
          <a:ln w="9360">
            <a:noFill/>
          </a:ln>
        </p:spPr>
      </p:pic>
      <p:pic>
        <p:nvPicPr>
          <p:cNvPr id="435" name="Picture 3"/>
          <p:cNvPicPr/>
          <p:nvPr/>
        </p:nvPicPr>
        <p:blipFill>
          <a:blip r:embed="rId3" cstate="print"/>
          <a:stretch/>
        </p:blipFill>
        <p:spPr>
          <a:xfrm>
            <a:off x="6023880" y="2853000"/>
            <a:ext cx="4289040" cy="3789360"/>
          </a:xfrm>
          <a:prstGeom prst="rect">
            <a:avLst/>
          </a:prstGeom>
          <a:ln w="9360">
            <a:noFill/>
          </a:ln>
        </p:spPr>
      </p:pic>
      <p:sp>
        <p:nvSpPr>
          <p:cNvPr id="436" name="TextShape 1"/>
          <p:cNvSpPr txBox="1"/>
          <p:nvPr/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37" name="TextShape 2"/>
          <p:cNvSpPr txBox="1"/>
          <p:nvPr/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www.semiologiaortopedica.com.br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38" name="TextShape 3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9B8D6F44-22EE-42A7-B682-5E245B2FFA80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48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Picture 2"/>
          <p:cNvPicPr/>
          <p:nvPr/>
        </p:nvPicPr>
        <p:blipFill>
          <a:blip r:embed="rId2" cstate="print"/>
          <a:stretch/>
        </p:blipFill>
        <p:spPr>
          <a:xfrm>
            <a:off x="1775520" y="93240"/>
            <a:ext cx="8496720" cy="6764400"/>
          </a:xfrm>
          <a:prstGeom prst="rect">
            <a:avLst/>
          </a:prstGeom>
          <a:ln w="9360">
            <a:noFill/>
          </a:ln>
        </p:spPr>
      </p:pic>
      <p:sp>
        <p:nvSpPr>
          <p:cNvPr id="440" name="TextShape 1"/>
          <p:cNvSpPr txBox="1"/>
          <p:nvPr/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41" name="TextShape 2"/>
          <p:cNvSpPr txBox="1"/>
          <p:nvPr/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www.semiologiaortopedica.com.br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42" name="TextShape 3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9077C8D4-22CB-41FF-80EF-CDB3AD469887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49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TextShape 1"/>
          <p:cNvSpPr txBox="1"/>
          <p:nvPr/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94" name="TextShape 2"/>
          <p:cNvSpPr txBox="1"/>
          <p:nvPr/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www.semiologiaortopedica.com.br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95" name="TextShape 3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B8F182CD-D1CF-408A-8B5C-8E8E02C82A5A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5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96" name="TextShape 4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solidFill>
            <a:srgbClr val="F0F606"/>
          </a:solidFill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pt-BR" sz="2000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Palpação para investigação da </a:t>
            </a:r>
            <a:r>
              <a:rPr lang="pt-BR" sz="2800" b="1" i="1" u="sng" strike="noStrike" spc="-1">
                <a:solidFill>
                  <a:srgbClr val="FF33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síndrome do pronador</a:t>
            </a:r>
            <a:r>
              <a:rPr lang="pt-BR" sz="2000" i="1" u="sng" strike="noStrike" spc="-1">
                <a:solidFill>
                  <a:srgbClr val="990033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
</a:t>
            </a:r>
            <a:r>
              <a:rPr lang="pt-BR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Polegar produz firme pressão sobre o m. pronador a uma distância de </a:t>
            </a:r>
            <a:r>
              <a:rPr lang="pt-BR" sz="2000" b="1" i="1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três dedos de largura distalmente à prega do cotovelo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97" name="CustomShape 5"/>
          <p:cNvSpPr/>
          <p:nvPr/>
        </p:nvSpPr>
        <p:spPr>
          <a:xfrm>
            <a:off x="4224240" y="1916280"/>
            <a:ext cx="3893760" cy="4754160"/>
          </a:xfrm>
          <a:prstGeom prst="rect">
            <a:avLst/>
          </a:prstGeom>
          <a:blipFill>
            <a:blip r:embed="rId2" cstate="print"/>
            <a:stretch>
              <a:fillRect r="-10"/>
            </a:stretch>
          </a:blipFill>
          <a:ln w="9360">
            <a:noFill/>
          </a:ln>
          <a:effectLst>
            <a:outerShdw dist="165604" dir="13500000" algn="ctr" rotWithShape="0">
              <a:srgbClr val="80808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8" name="CustomShape 6"/>
          <p:cNvSpPr/>
          <p:nvPr/>
        </p:nvSpPr>
        <p:spPr>
          <a:xfrm>
            <a:off x="5735520" y="2997360"/>
            <a:ext cx="215640" cy="1440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3300"/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9" name="Line 7"/>
          <p:cNvSpPr/>
          <p:nvPr/>
        </p:nvSpPr>
        <p:spPr>
          <a:xfrm>
            <a:off x="5879880" y="3141360"/>
            <a:ext cx="0" cy="358920"/>
          </a:xfrm>
          <a:prstGeom prst="line">
            <a:avLst/>
          </a:prstGeom>
          <a:ln w="936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TextShape 1"/>
          <p:cNvSpPr txBox="1"/>
          <p:nvPr/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44" name="TextShape 2"/>
          <p:cNvSpPr txBox="1"/>
          <p:nvPr/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www.semiologiaortopedica.com.br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45" name="TextShape 3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41DF5296-9E64-4C4B-BA21-123CC60AF93D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50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46" name="TextShape 4"/>
          <p:cNvSpPr txBox="1"/>
          <p:nvPr/>
        </p:nvSpPr>
        <p:spPr>
          <a:xfrm>
            <a:off x="1981080" y="274680"/>
            <a:ext cx="8507160" cy="1142640"/>
          </a:xfrm>
          <a:prstGeom prst="rect">
            <a:avLst/>
          </a:prstGeom>
          <a:solidFill>
            <a:srgbClr val="99FF33"/>
          </a:solidFill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40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Terminologia da Hérnia Discal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47" name="TextShape 5"/>
          <p:cNvSpPr txBox="1"/>
          <p:nvPr/>
        </p:nvSpPr>
        <p:spPr>
          <a:xfrm>
            <a:off x="4943520" y="1413000"/>
            <a:ext cx="5544720" cy="5444640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txBody>
          <a:bodyPr/>
          <a:lstStyle/>
          <a:p>
            <a:pPr marL="228600" indent="-228240">
              <a:lnSpc>
                <a:spcPct val="90000"/>
              </a:lnSpc>
              <a:buClr>
                <a:srgbClr val="0000FF"/>
              </a:buClr>
              <a:buFont typeface="Arial"/>
              <a:buChar char="•"/>
            </a:pPr>
            <a:r>
              <a:rPr lang="pt-BR" sz="2400" b="1" i="1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 </a:t>
            </a:r>
            <a:r>
              <a:rPr lang="pt-BR" sz="2400" b="1" i="1" u="sng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hérnia discal</a:t>
            </a:r>
            <a:r>
              <a:rPr lang="pt-BR" sz="2400" b="1" i="1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pode ser:</a:t>
            </a:r>
            <a:endParaRPr lang="pt-BR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28600" indent="-228240">
              <a:lnSpc>
                <a:spcPct val="90000"/>
              </a:lnSpc>
            </a:pPr>
            <a:endParaRPr lang="pt-BR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28600" indent="-228240">
              <a:lnSpc>
                <a:spcPct val="90000"/>
              </a:lnSpc>
            </a:pPr>
            <a:r>
              <a:rPr lang="pt-BR" sz="24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1-</a:t>
            </a:r>
            <a:r>
              <a:rPr lang="pt-BR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pt-BR" sz="2400" b="1" i="1" u="sng" strike="noStrike" spc="-1">
                <a:solidFill>
                  <a:srgbClr val="FF006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Contida</a:t>
            </a:r>
            <a:r>
              <a:rPr lang="pt-BR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– aqui existe</a:t>
            </a:r>
            <a:r>
              <a:rPr lang="pt-BR" sz="24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pt-BR" sz="2400" b="1" i="1" u="sng" strike="noStrike" spc="-1">
                <a:solidFill>
                  <a:srgbClr val="0033CC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protusão</a:t>
            </a:r>
            <a:r>
              <a:rPr lang="pt-BR" sz="24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pt-BR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com as fibras anulares intactas ou rompidas, mas contendo o material nuclear;</a:t>
            </a:r>
            <a:endParaRPr lang="pt-BR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28600" indent="-228240">
              <a:lnSpc>
                <a:spcPct val="90000"/>
              </a:lnSpc>
            </a:pPr>
            <a:endParaRPr lang="pt-BR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28600" indent="-228240">
              <a:lnSpc>
                <a:spcPct val="90000"/>
              </a:lnSpc>
            </a:pPr>
            <a:r>
              <a:rPr lang="pt-BR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pt-BR" sz="24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2-</a:t>
            </a:r>
            <a:r>
              <a:rPr lang="pt-BR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pt-BR" sz="2400" b="1" i="1" u="sng" strike="noStrike" spc="-1">
                <a:solidFill>
                  <a:srgbClr val="FF006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Não contida</a:t>
            </a:r>
            <a:r>
              <a:rPr lang="pt-BR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– o material nuclear rompeu através do anel, com as seguintes sub-variedades:</a:t>
            </a:r>
            <a:endParaRPr lang="pt-BR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28600" indent="-228240">
              <a:lnSpc>
                <a:spcPct val="90000"/>
              </a:lnSpc>
            </a:pPr>
            <a:r>
              <a:rPr lang="pt-BR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  </a:t>
            </a:r>
            <a:r>
              <a:rPr lang="pt-BR" sz="24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a-</a:t>
            </a:r>
            <a:r>
              <a:rPr lang="pt-BR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pt-BR" sz="2400" b="1" i="1" strike="noStrike" spc="-1">
                <a:solidFill>
                  <a:srgbClr val="FF006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extrusa</a:t>
            </a:r>
            <a:r>
              <a:rPr lang="pt-BR" sz="2400" strike="noStrike" spc="-1">
                <a:solidFill>
                  <a:srgbClr val="FF006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pt-BR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– </a:t>
            </a:r>
            <a:r>
              <a:rPr lang="pt-BR" sz="2400" b="1" i="1" u="sng" strike="noStrike" spc="-1">
                <a:solidFill>
                  <a:srgbClr val="0033CC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subligamentar</a:t>
            </a:r>
            <a:r>
              <a:rPr lang="pt-BR" sz="2400" b="1" i="1" strike="noStrike" spc="-1">
                <a:solidFill>
                  <a:srgbClr val="0033CC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ou t</a:t>
            </a:r>
            <a:r>
              <a:rPr lang="pt-BR" sz="2400" b="1" i="1" u="sng" strike="noStrike" spc="-1">
                <a:solidFill>
                  <a:srgbClr val="0033CC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ransligamentar</a:t>
            </a:r>
            <a:endParaRPr lang="pt-BR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28600" indent="-228240">
              <a:lnSpc>
                <a:spcPct val="90000"/>
              </a:lnSpc>
            </a:pPr>
            <a:r>
              <a:rPr lang="pt-BR" sz="24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  </a:t>
            </a:r>
            <a:r>
              <a:rPr lang="pt-BR" sz="24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b-</a:t>
            </a:r>
            <a:r>
              <a:rPr lang="pt-BR" sz="24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pt-BR" sz="2400" b="1" i="1" strike="noStrike" spc="-1">
                <a:solidFill>
                  <a:srgbClr val="FF006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sequestrada</a:t>
            </a:r>
            <a:r>
              <a:rPr lang="pt-BR" sz="2400" b="1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pt-BR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– caída dentro do canal vertebral</a:t>
            </a:r>
            <a:endParaRPr lang="pt-BR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448" name="Picture 5"/>
          <p:cNvPicPr/>
          <p:nvPr/>
        </p:nvPicPr>
        <p:blipFill>
          <a:blip r:embed="rId2" cstate="print"/>
          <a:stretch/>
        </p:blipFill>
        <p:spPr>
          <a:xfrm>
            <a:off x="1523880" y="1413000"/>
            <a:ext cx="3276360" cy="5444640"/>
          </a:xfrm>
          <a:prstGeom prst="rect">
            <a:avLst/>
          </a:prstGeom>
          <a:ln w="9360">
            <a:noFill/>
          </a:ln>
        </p:spPr>
      </p:pic>
      <p:sp>
        <p:nvSpPr>
          <p:cNvPr id="449" name="CustomShape 6"/>
          <p:cNvSpPr/>
          <p:nvPr/>
        </p:nvSpPr>
        <p:spPr>
          <a:xfrm>
            <a:off x="3503520" y="2421000"/>
            <a:ext cx="360000" cy="3646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0" name="CustomShape 7"/>
          <p:cNvSpPr/>
          <p:nvPr/>
        </p:nvSpPr>
        <p:spPr>
          <a:xfrm>
            <a:off x="3432240" y="3357720"/>
            <a:ext cx="360000" cy="3646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1" name="CustomShape 8"/>
          <p:cNvSpPr/>
          <p:nvPr/>
        </p:nvSpPr>
        <p:spPr>
          <a:xfrm>
            <a:off x="3359160" y="4437000"/>
            <a:ext cx="504360" cy="3646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2a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2" name="CustomShape 9"/>
          <p:cNvSpPr/>
          <p:nvPr/>
        </p:nvSpPr>
        <p:spPr>
          <a:xfrm>
            <a:off x="3359160" y="5877000"/>
            <a:ext cx="504360" cy="3646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2b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3" name="CustomShape 10"/>
          <p:cNvSpPr/>
          <p:nvPr/>
        </p:nvSpPr>
        <p:spPr>
          <a:xfrm>
            <a:off x="3000240" y="2997360"/>
            <a:ext cx="1223640" cy="33372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Protusão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4" name="CustomShape 11"/>
          <p:cNvSpPr/>
          <p:nvPr/>
        </p:nvSpPr>
        <p:spPr>
          <a:xfrm>
            <a:off x="3071880" y="4149720"/>
            <a:ext cx="1007640" cy="33372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Extrusa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5" name="CustomShape 12"/>
          <p:cNvSpPr/>
          <p:nvPr/>
        </p:nvSpPr>
        <p:spPr>
          <a:xfrm>
            <a:off x="3071880" y="5516640"/>
            <a:ext cx="1510920" cy="333720"/>
          </a:xfrm>
          <a:prstGeom prst="rect">
            <a:avLst/>
          </a:prstGeom>
          <a:solidFill>
            <a:schemeClr val="bg1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Sequestrada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6" name="CustomShape 13"/>
          <p:cNvSpPr/>
          <p:nvPr/>
        </p:nvSpPr>
        <p:spPr>
          <a:xfrm>
            <a:off x="3000240" y="2133720"/>
            <a:ext cx="1800000" cy="333720"/>
          </a:xfrm>
          <a:prstGeom prst="rect">
            <a:avLst/>
          </a:prstGeom>
          <a:solidFill>
            <a:schemeClr val="bg1"/>
          </a:solidFill>
          <a:ln w="9360">
            <a:solidFill>
              <a:schemeClr val="bg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Degeneração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7" name="CustomShape 14"/>
          <p:cNvSpPr/>
          <p:nvPr/>
        </p:nvSpPr>
        <p:spPr>
          <a:xfrm>
            <a:off x="4151160" y="1916280"/>
            <a:ext cx="720360" cy="1872720"/>
          </a:xfrm>
          <a:prstGeom prst="rightBrace">
            <a:avLst>
              <a:gd name="adj1" fmla="val 8333"/>
              <a:gd name="adj2" fmla="val 50000"/>
            </a:avLst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58" name="CustomShape 15"/>
          <p:cNvSpPr/>
          <p:nvPr/>
        </p:nvSpPr>
        <p:spPr>
          <a:xfrm>
            <a:off x="4224240" y="4221000"/>
            <a:ext cx="647280" cy="2231640"/>
          </a:xfrm>
          <a:prstGeom prst="rightBrace">
            <a:avLst>
              <a:gd name="adj1" fmla="val 8333"/>
              <a:gd name="adj2" fmla="val 50000"/>
            </a:avLst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Picture 2"/>
          <p:cNvPicPr/>
          <p:nvPr/>
        </p:nvPicPr>
        <p:blipFill>
          <a:blip r:embed="rId2" cstate="print"/>
          <a:stretch/>
        </p:blipFill>
        <p:spPr>
          <a:xfrm>
            <a:off x="3041640" y="260280"/>
            <a:ext cx="5711400" cy="5925600"/>
          </a:xfrm>
          <a:prstGeom prst="rect">
            <a:avLst/>
          </a:prstGeom>
          <a:ln>
            <a:noFill/>
          </a:ln>
        </p:spPr>
      </p:pic>
      <p:sp>
        <p:nvSpPr>
          <p:cNvPr id="460" name="CustomShape 1"/>
          <p:cNvSpPr/>
          <p:nvPr/>
        </p:nvSpPr>
        <p:spPr>
          <a:xfrm>
            <a:off x="2855880" y="6309360"/>
            <a:ext cx="6336000" cy="3650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pt-BR" sz="1800" b="1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Arrangement of structures in the vertebral canal and the back. 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1" name="TextShape 2"/>
          <p:cNvSpPr txBox="1"/>
          <p:nvPr/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62" name="TextShape 3"/>
          <p:cNvSpPr txBox="1"/>
          <p:nvPr/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www.semiologiaortopedica.com.br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63" name="TextShape 4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E7F940ED-6D04-40A3-B30D-9A22A3DC011C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51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" name="Picture 5"/>
          <p:cNvPicPr/>
          <p:nvPr/>
        </p:nvPicPr>
        <p:blipFill>
          <a:blip r:embed="rId2" cstate="print"/>
          <a:stretch/>
        </p:blipFill>
        <p:spPr>
          <a:xfrm>
            <a:off x="3219480" y="747720"/>
            <a:ext cx="5752800" cy="5362200"/>
          </a:xfrm>
          <a:prstGeom prst="rect">
            <a:avLst/>
          </a:prstGeom>
          <a:ln>
            <a:noFill/>
          </a:ln>
        </p:spPr>
      </p:pic>
      <p:sp>
        <p:nvSpPr>
          <p:cNvPr id="465" name="CustomShape 1"/>
          <p:cNvSpPr/>
          <p:nvPr/>
        </p:nvSpPr>
        <p:spPr>
          <a:xfrm>
            <a:off x="4303800" y="6237720"/>
            <a:ext cx="3532320" cy="365040"/>
          </a:xfrm>
          <a:prstGeom prst="rect">
            <a:avLst/>
          </a:prstGeom>
          <a:solidFill>
            <a:schemeClr val="bg2">
              <a:lumMod val="75000"/>
            </a:schemeClr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pt-BR" sz="1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Spinal nerves (transverse section).</a:t>
            </a:r>
            <a:r>
              <a:rPr lang="pt-BR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6" name="TextShape 2"/>
          <p:cNvSpPr txBox="1"/>
          <p:nvPr/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67" name="TextShape 3"/>
          <p:cNvSpPr txBox="1"/>
          <p:nvPr/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www.semiologiaortopedica.com.br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68" name="TextShape 4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5369685A-8D65-43A0-B570-A442DB9BC685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52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9" name="Picture 5"/>
          <p:cNvPicPr/>
          <p:nvPr/>
        </p:nvPicPr>
        <p:blipFill>
          <a:blip r:embed="rId2" cstate="print"/>
          <a:stretch/>
        </p:blipFill>
        <p:spPr>
          <a:xfrm>
            <a:off x="2351160" y="260280"/>
            <a:ext cx="7273440" cy="5641560"/>
          </a:xfrm>
          <a:prstGeom prst="rect">
            <a:avLst/>
          </a:prstGeom>
          <a:ln>
            <a:noFill/>
          </a:ln>
        </p:spPr>
      </p:pic>
      <p:sp>
        <p:nvSpPr>
          <p:cNvPr id="470" name="CustomShape 1"/>
          <p:cNvSpPr/>
          <p:nvPr/>
        </p:nvSpPr>
        <p:spPr>
          <a:xfrm>
            <a:off x="4655880" y="6021720"/>
            <a:ext cx="2882160" cy="365040"/>
          </a:xfrm>
          <a:prstGeom prst="rect">
            <a:avLst/>
          </a:prstGeom>
          <a:solidFill>
            <a:schemeClr val="bg2">
              <a:lumMod val="75000"/>
            </a:schemeClr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pt-BR" sz="1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Intervertebral  foramina</a:t>
            </a:r>
            <a:r>
              <a:rPr lang="pt-BR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1" name="TextShape 2"/>
          <p:cNvSpPr txBox="1"/>
          <p:nvPr/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72" name="TextShape 3"/>
          <p:cNvSpPr txBox="1"/>
          <p:nvPr/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www.semiologiaortopedica.com.br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73" name="TextShape 4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2F331517-327E-4E44-8773-D423282B4681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53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TextShape 1"/>
          <p:cNvSpPr txBox="1"/>
          <p:nvPr/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75" name="TextShape 2"/>
          <p:cNvSpPr txBox="1"/>
          <p:nvPr/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www.semiologiaortopedica.com.br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76" name="TextShape 3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B390E920-0280-4E4B-B6B7-39AC5E984634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54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477" name="Picture 4"/>
          <p:cNvPicPr/>
          <p:nvPr/>
        </p:nvPicPr>
        <p:blipFill>
          <a:blip r:embed="rId2" cstate="print"/>
          <a:stretch/>
        </p:blipFill>
        <p:spPr>
          <a:xfrm>
            <a:off x="1992240" y="306360"/>
            <a:ext cx="8135640" cy="5076360"/>
          </a:xfrm>
          <a:prstGeom prst="rect">
            <a:avLst/>
          </a:prstGeom>
          <a:ln w="9360">
            <a:noFill/>
          </a:ln>
        </p:spPr>
      </p:pic>
      <p:sp>
        <p:nvSpPr>
          <p:cNvPr id="478" name="CustomShape 4"/>
          <p:cNvSpPr/>
          <p:nvPr/>
        </p:nvSpPr>
        <p:spPr>
          <a:xfrm>
            <a:off x="6959520" y="4437000"/>
            <a:ext cx="2160360" cy="1079280"/>
          </a:xfrm>
          <a:prstGeom prst="rect">
            <a:avLst/>
          </a:prstGeom>
          <a:solidFill>
            <a:schemeClr val="bg1"/>
          </a:solidFill>
          <a:ln w="9360">
            <a:solidFill>
              <a:schemeClr val="bg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79" name="CustomShape 5"/>
          <p:cNvSpPr/>
          <p:nvPr/>
        </p:nvSpPr>
        <p:spPr>
          <a:xfrm>
            <a:off x="6672240" y="5013360"/>
            <a:ext cx="576000" cy="502920"/>
          </a:xfrm>
          <a:prstGeom prst="ellipse">
            <a:avLst/>
          </a:prstGeom>
          <a:solidFill>
            <a:schemeClr val="bg1"/>
          </a:solidFill>
          <a:ln w="9360">
            <a:solidFill>
              <a:schemeClr val="bg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" name="Imagem 3"/>
          <p:cNvPicPr/>
          <p:nvPr/>
        </p:nvPicPr>
        <p:blipFill>
          <a:blip r:embed="rId2" cstate="print"/>
          <a:stretch/>
        </p:blipFill>
        <p:spPr>
          <a:xfrm>
            <a:off x="2606760" y="190800"/>
            <a:ext cx="5979960" cy="6241680"/>
          </a:xfrm>
          <a:prstGeom prst="rect">
            <a:avLst/>
          </a:prstGeom>
          <a:ln>
            <a:noFill/>
          </a:ln>
        </p:spPr>
      </p:pic>
      <p:sp>
        <p:nvSpPr>
          <p:cNvPr id="481" name="TextShape 1"/>
          <p:cNvSpPr txBox="1"/>
          <p:nvPr/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82" name="TextShape 2"/>
          <p:cNvSpPr txBox="1"/>
          <p:nvPr/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www.semiologiaortopedica.com.br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83" name="TextShape 3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46309779-3E78-47F1-A17E-47E6E571B96C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55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" name="Picture 2"/>
          <p:cNvPicPr/>
          <p:nvPr/>
        </p:nvPicPr>
        <p:blipFill>
          <a:blip r:embed="rId2" cstate="print"/>
          <a:stretch/>
        </p:blipFill>
        <p:spPr>
          <a:xfrm>
            <a:off x="1585800" y="181080"/>
            <a:ext cx="9019800" cy="6495840"/>
          </a:xfrm>
          <a:prstGeom prst="rect">
            <a:avLst/>
          </a:prstGeom>
          <a:ln w="9360">
            <a:noFill/>
          </a:ln>
        </p:spPr>
      </p:pic>
      <p:sp>
        <p:nvSpPr>
          <p:cNvPr id="485" name="CustomShape 1"/>
          <p:cNvSpPr/>
          <p:nvPr/>
        </p:nvSpPr>
        <p:spPr>
          <a:xfrm>
            <a:off x="1919520" y="1196640"/>
            <a:ext cx="2664000" cy="1295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pt-BR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Artrose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6" name="CustomShape 2"/>
          <p:cNvSpPr/>
          <p:nvPr/>
        </p:nvSpPr>
        <p:spPr>
          <a:xfrm>
            <a:off x="2423520" y="980640"/>
            <a:ext cx="2088000" cy="91332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1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Artrose das articulações interfacetárias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7" name="TextShape 3"/>
          <p:cNvSpPr txBox="1"/>
          <p:nvPr/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88" name="TextShape 4"/>
          <p:cNvSpPr txBox="1"/>
          <p:nvPr/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www.semiologiaortopedica.com.br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89" name="TextShape 5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2406A121-CFFF-4E4A-A546-BD41818EDB26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56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0" name="Espaço Reservado para Conteúdo 3"/>
          <p:cNvPicPr/>
          <p:nvPr/>
        </p:nvPicPr>
        <p:blipFill>
          <a:blip r:embed="rId2" cstate="print"/>
          <a:stretch/>
        </p:blipFill>
        <p:spPr>
          <a:xfrm>
            <a:off x="2459880" y="365040"/>
            <a:ext cx="6178320" cy="6178320"/>
          </a:xfrm>
          <a:prstGeom prst="rect">
            <a:avLst/>
          </a:prstGeom>
          <a:ln>
            <a:noFill/>
          </a:ln>
        </p:spPr>
      </p:pic>
      <p:sp>
        <p:nvSpPr>
          <p:cNvPr id="491" name="TextShape 1"/>
          <p:cNvSpPr txBox="1"/>
          <p:nvPr/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92" name="TextShape 2"/>
          <p:cNvSpPr txBox="1"/>
          <p:nvPr/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www.semiologiaortopedica.com.br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93" name="TextShape 3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9F39A041-96E1-4AA7-A1CB-23D391F84C01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57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4" name="Espaço Reservado para Conteúdo 3"/>
          <p:cNvPicPr/>
          <p:nvPr/>
        </p:nvPicPr>
        <p:blipFill>
          <a:blip r:embed="rId2" cstate="print"/>
          <a:stretch/>
        </p:blipFill>
        <p:spPr>
          <a:xfrm>
            <a:off x="2542680" y="147600"/>
            <a:ext cx="6314040" cy="6413400"/>
          </a:xfrm>
          <a:prstGeom prst="rect">
            <a:avLst/>
          </a:prstGeom>
          <a:ln>
            <a:noFill/>
          </a:ln>
        </p:spPr>
      </p:pic>
      <p:sp>
        <p:nvSpPr>
          <p:cNvPr id="495" name="TextShape 1"/>
          <p:cNvSpPr txBox="1"/>
          <p:nvPr/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96" name="TextShape 2"/>
          <p:cNvSpPr txBox="1"/>
          <p:nvPr/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www.semiologiaortopedica.com.br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97" name="TextShape 3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E1863A6F-6670-4CCD-8BD5-93809B485918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58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8" name="Picture 4"/>
          <p:cNvPicPr/>
          <p:nvPr/>
        </p:nvPicPr>
        <p:blipFill>
          <a:blip r:embed="rId2" cstate="print"/>
          <a:stretch/>
        </p:blipFill>
        <p:spPr>
          <a:xfrm>
            <a:off x="2783520" y="635040"/>
            <a:ext cx="7207560" cy="5457960"/>
          </a:xfrm>
          <a:prstGeom prst="rect">
            <a:avLst/>
          </a:prstGeom>
          <a:ln w="9360">
            <a:noFill/>
          </a:ln>
        </p:spPr>
      </p:pic>
      <p:sp>
        <p:nvSpPr>
          <p:cNvPr id="499" name="CustomShape 1"/>
          <p:cNvSpPr/>
          <p:nvPr/>
        </p:nvSpPr>
        <p:spPr>
          <a:xfrm>
            <a:off x="5591880" y="3573000"/>
            <a:ext cx="1656000" cy="575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00" name="CustomShape 2"/>
          <p:cNvSpPr/>
          <p:nvPr/>
        </p:nvSpPr>
        <p:spPr>
          <a:xfrm>
            <a:off x="5735880" y="4077000"/>
            <a:ext cx="791640" cy="431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01" name="CustomShape 3"/>
          <p:cNvSpPr/>
          <p:nvPr/>
        </p:nvSpPr>
        <p:spPr>
          <a:xfrm>
            <a:off x="5663880" y="3357000"/>
            <a:ext cx="1295640" cy="639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1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Dor Mecânica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2" name="TextShape 4"/>
          <p:cNvSpPr txBox="1"/>
          <p:nvPr/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03" name="TextShape 5"/>
          <p:cNvSpPr txBox="1"/>
          <p:nvPr/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www.semiologiaortopedica.com.br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04" name="TextShape 6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C00EA736-53C7-40DC-A88D-C986AAB2E0C2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59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Picture 2"/>
          <p:cNvPicPr/>
          <p:nvPr/>
        </p:nvPicPr>
        <p:blipFill>
          <a:blip r:embed="rId2" cstate="print"/>
          <a:stretch/>
        </p:blipFill>
        <p:spPr>
          <a:xfrm>
            <a:off x="3143520" y="49320"/>
            <a:ext cx="5772240" cy="6808320"/>
          </a:xfrm>
          <a:prstGeom prst="rect">
            <a:avLst/>
          </a:prstGeom>
          <a:ln w="9360">
            <a:noFill/>
          </a:ln>
        </p:spPr>
      </p:pic>
      <p:sp>
        <p:nvSpPr>
          <p:cNvPr id="201" name="TextShape 1"/>
          <p:cNvSpPr txBox="1"/>
          <p:nvPr/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02" name="TextShape 2"/>
          <p:cNvSpPr txBox="1"/>
          <p:nvPr/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www.semiologiaortopedica.com.br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03" name="TextShape 3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3BA26206-7DF7-4186-BB52-101DFA1820DE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6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5" name="Picture 2"/>
          <p:cNvPicPr/>
          <p:nvPr/>
        </p:nvPicPr>
        <p:blipFill>
          <a:blip r:embed="rId2" cstate="print"/>
          <a:stretch/>
        </p:blipFill>
        <p:spPr>
          <a:xfrm>
            <a:off x="3143520" y="1340640"/>
            <a:ext cx="6113160" cy="4411800"/>
          </a:xfrm>
          <a:prstGeom prst="rect">
            <a:avLst/>
          </a:prstGeom>
          <a:ln w="9360">
            <a:noFill/>
          </a:ln>
        </p:spPr>
      </p:pic>
      <p:sp>
        <p:nvSpPr>
          <p:cNvPr id="506" name="CustomShape 1"/>
          <p:cNvSpPr/>
          <p:nvPr/>
        </p:nvSpPr>
        <p:spPr>
          <a:xfrm>
            <a:off x="5519880" y="3429000"/>
            <a:ext cx="1511640" cy="935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07" name="CustomShape 2"/>
          <p:cNvSpPr/>
          <p:nvPr/>
        </p:nvSpPr>
        <p:spPr>
          <a:xfrm>
            <a:off x="5519880" y="3501000"/>
            <a:ext cx="1439640" cy="91332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1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Dor Neurogênica e Dormência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8" name="TextShape 3"/>
          <p:cNvSpPr txBox="1"/>
          <p:nvPr/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09" name="TextShape 4"/>
          <p:cNvSpPr txBox="1"/>
          <p:nvPr/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www.semiologiaortopedica.com.br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10" name="TextShape 5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DD286223-7988-47EE-B42A-427311DFF74C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60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1" name="Picture 2"/>
          <p:cNvPicPr/>
          <p:nvPr/>
        </p:nvPicPr>
        <p:blipFill>
          <a:blip r:embed="rId2" cstate="print"/>
          <a:stretch/>
        </p:blipFill>
        <p:spPr>
          <a:xfrm>
            <a:off x="2606400" y="1192680"/>
            <a:ext cx="6009480" cy="5332320"/>
          </a:xfrm>
          <a:prstGeom prst="rect">
            <a:avLst/>
          </a:prstGeom>
          <a:ln w="9360">
            <a:noFill/>
          </a:ln>
        </p:spPr>
      </p:pic>
      <p:sp>
        <p:nvSpPr>
          <p:cNvPr id="512" name="CustomShape 1"/>
          <p:cNvSpPr/>
          <p:nvPr/>
        </p:nvSpPr>
        <p:spPr>
          <a:xfrm>
            <a:off x="1847520" y="188640"/>
            <a:ext cx="7992360" cy="82188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2400" b="1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Relação entre as raízes nervosas lombares e sacrais e os corpos vertebrais lombares e sacros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13" name="CustomShape 2"/>
          <p:cNvSpPr/>
          <p:nvPr/>
        </p:nvSpPr>
        <p:spPr>
          <a:xfrm>
            <a:off x="8328240" y="6309360"/>
            <a:ext cx="359640" cy="143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14" name="TextShape 3"/>
          <p:cNvSpPr txBox="1"/>
          <p:nvPr/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15" name="TextShape 4"/>
          <p:cNvSpPr txBox="1"/>
          <p:nvPr/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www.semiologiaortopedica.com.br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16" name="TextShape 5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3617BE20-E5B2-4F32-B81E-16EF68B209A1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61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7" name="Picture 2"/>
          <p:cNvPicPr/>
          <p:nvPr/>
        </p:nvPicPr>
        <p:blipFill>
          <a:blip r:embed="rId2" cstate="print"/>
          <a:stretch/>
        </p:blipFill>
        <p:spPr>
          <a:xfrm>
            <a:off x="1198080" y="433080"/>
            <a:ext cx="9669960" cy="6239880"/>
          </a:xfrm>
          <a:prstGeom prst="rect">
            <a:avLst/>
          </a:prstGeom>
          <a:ln>
            <a:noFill/>
          </a:ln>
        </p:spPr>
      </p:pic>
      <p:sp>
        <p:nvSpPr>
          <p:cNvPr id="518" name="TextShape 1"/>
          <p:cNvSpPr txBox="1"/>
          <p:nvPr/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19" name="TextShape 2"/>
          <p:cNvSpPr txBox="1"/>
          <p:nvPr/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www.semiologiaortopedica.com.br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20" name="TextShape 3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2606ACAF-013D-47C0-B651-0DFE00DD2D9E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62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1" name="Imagem 3"/>
          <p:cNvPicPr/>
          <p:nvPr/>
        </p:nvPicPr>
        <p:blipFill>
          <a:blip r:embed="rId2" cstate="print"/>
          <a:stretch/>
        </p:blipFill>
        <p:spPr>
          <a:xfrm>
            <a:off x="3641400" y="0"/>
            <a:ext cx="4359240" cy="6865920"/>
          </a:xfrm>
          <a:prstGeom prst="rect">
            <a:avLst/>
          </a:prstGeom>
          <a:ln>
            <a:noFill/>
          </a:ln>
        </p:spPr>
      </p:pic>
      <p:sp>
        <p:nvSpPr>
          <p:cNvPr id="522" name="CustomShape 1"/>
          <p:cNvSpPr/>
          <p:nvPr/>
        </p:nvSpPr>
        <p:spPr>
          <a:xfrm rot="10800000">
            <a:off x="8694720" y="1692360"/>
            <a:ext cx="1298880" cy="87840"/>
          </a:xfrm>
          <a:prstGeom prst="rightArrow">
            <a:avLst>
              <a:gd name="adj1" fmla="val 50000"/>
              <a:gd name="adj2" fmla="val 50000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23" name="TextShape 2"/>
          <p:cNvSpPr txBox="1"/>
          <p:nvPr/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24" name="TextShape 3"/>
          <p:cNvSpPr txBox="1"/>
          <p:nvPr/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www.semiologiaortopedica.com.br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25" name="TextShape 4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D3862473-8F13-4659-9396-3A7CF111FB8F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63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TextShape 1"/>
          <p:cNvSpPr txBox="1"/>
          <p:nvPr/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27" name="TextShape 2"/>
          <p:cNvSpPr txBox="1"/>
          <p:nvPr/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www.semiologiaortopedica.com.br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28" name="TextShape 3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A7CE3485-ED21-4AAF-9740-2B15CA47BABA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64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29" name="TextShape 4"/>
          <p:cNvSpPr txBox="1"/>
          <p:nvPr/>
        </p:nvSpPr>
        <p:spPr>
          <a:xfrm>
            <a:off x="1981080" y="274680"/>
            <a:ext cx="8229240" cy="417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4000" b="1" u="sng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Exame Físico Coluna Lombar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30" name="Line 5"/>
          <p:cNvSpPr/>
          <p:nvPr/>
        </p:nvSpPr>
        <p:spPr>
          <a:xfrm>
            <a:off x="6024240" y="1989000"/>
            <a:ext cx="719280" cy="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31" name="CustomShape 6"/>
          <p:cNvSpPr/>
          <p:nvPr/>
        </p:nvSpPr>
        <p:spPr>
          <a:xfrm>
            <a:off x="1774800" y="1989000"/>
            <a:ext cx="288720" cy="3646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2" name="CustomShape 7"/>
          <p:cNvSpPr/>
          <p:nvPr/>
        </p:nvSpPr>
        <p:spPr>
          <a:xfrm>
            <a:off x="7319880" y="3213000"/>
            <a:ext cx="647280" cy="3646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L5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3" name="CustomShape 8"/>
          <p:cNvSpPr/>
          <p:nvPr/>
        </p:nvSpPr>
        <p:spPr>
          <a:xfrm>
            <a:off x="6456240" y="5229360"/>
            <a:ext cx="576000" cy="3646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S1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4" name="Line 9"/>
          <p:cNvSpPr/>
          <p:nvPr/>
        </p:nvSpPr>
        <p:spPr>
          <a:xfrm>
            <a:off x="1703160" y="2349360"/>
            <a:ext cx="107964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535" name="Imagem 534"/>
          <p:cNvPicPr/>
          <p:nvPr/>
        </p:nvPicPr>
        <p:blipFill>
          <a:blip r:embed="rId2" cstate="print"/>
          <a:stretch/>
        </p:blipFill>
        <p:spPr>
          <a:xfrm>
            <a:off x="1650960" y="1612800"/>
            <a:ext cx="9004320" cy="379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TextShape 1"/>
          <p:cNvSpPr txBox="1"/>
          <p:nvPr/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www.semiologiaortopedica.com.br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37" name="CustomShape 2"/>
          <p:cNvSpPr/>
          <p:nvPr/>
        </p:nvSpPr>
        <p:spPr>
          <a:xfrm>
            <a:off x="7248600" y="189000"/>
            <a:ext cx="3312720" cy="364680"/>
          </a:xfrm>
          <a:prstGeom prst="rect">
            <a:avLst/>
          </a:prstGeom>
          <a:solidFill>
            <a:srgbClr val="92D05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Teste dorsiflexão de Bragard </a:t>
            </a:r>
            <a:r>
              <a:rPr lang="pt-BR" sz="16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(3,5)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8" name="CustomShape 3"/>
          <p:cNvSpPr/>
          <p:nvPr/>
        </p:nvSpPr>
        <p:spPr>
          <a:xfrm>
            <a:off x="4800600" y="1628640"/>
            <a:ext cx="1150920" cy="942840"/>
          </a:xfrm>
          <a:prstGeom prst="rect">
            <a:avLst/>
          </a:prstGeom>
          <a:solidFill>
            <a:srgbClr val="92D05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4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Elevação da perna estendida (3,5)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9" name="Line 4"/>
          <p:cNvSpPr/>
          <p:nvPr/>
        </p:nvSpPr>
        <p:spPr>
          <a:xfrm>
            <a:off x="2350800" y="260280"/>
            <a:ext cx="201636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40" name="TextShape 5"/>
          <p:cNvSpPr txBox="1"/>
          <p:nvPr/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41" name="TextShape 6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721FF3AB-0B22-4920-9933-FCA0B2AD135B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65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542" name="Imagem 541"/>
          <p:cNvPicPr/>
          <p:nvPr/>
        </p:nvPicPr>
        <p:blipFill>
          <a:blip r:embed="rId2" cstate="print"/>
          <a:stretch/>
        </p:blipFill>
        <p:spPr>
          <a:xfrm>
            <a:off x="2349360" y="0"/>
            <a:ext cx="7493040" cy="6858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TextShape 1"/>
          <p:cNvSpPr txBox="1"/>
          <p:nvPr/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44" name="TextShape 2"/>
          <p:cNvSpPr txBox="1"/>
          <p:nvPr/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www.semiologiaortopedica.com.br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45" name="TextShape 3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30AA3BBE-6649-4B62-8A37-321ED1C10595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66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46" name="Line 4"/>
          <p:cNvSpPr/>
          <p:nvPr/>
        </p:nvSpPr>
        <p:spPr>
          <a:xfrm>
            <a:off x="2495520" y="2060280"/>
            <a:ext cx="223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47" name="CustomShape 5"/>
          <p:cNvSpPr/>
          <p:nvPr/>
        </p:nvSpPr>
        <p:spPr>
          <a:xfrm rot="14047200">
            <a:off x="8643240" y="3482280"/>
            <a:ext cx="1007640" cy="402840"/>
          </a:xfrm>
          <a:prstGeom prst="curvedUp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48" name="CustomShape 6"/>
          <p:cNvSpPr/>
          <p:nvPr/>
        </p:nvSpPr>
        <p:spPr>
          <a:xfrm rot="14446200">
            <a:off x="3838320" y="3454560"/>
            <a:ext cx="834840" cy="761760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0800000"/>
              <a:gd name="adj5" fmla="val 12500"/>
            </a:avLst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49" name="CustomShape 7"/>
          <p:cNvSpPr/>
          <p:nvPr/>
        </p:nvSpPr>
        <p:spPr>
          <a:xfrm>
            <a:off x="9551880" y="3716280"/>
            <a:ext cx="936360" cy="242640"/>
          </a:xfrm>
          <a:prstGeom prst="rect">
            <a:avLst/>
          </a:prstGeom>
          <a:solidFill>
            <a:srgbClr val="92D05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L1, L2 ,L3, L4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50" name="Imagem 549"/>
          <p:cNvPicPr/>
          <p:nvPr/>
        </p:nvPicPr>
        <p:blipFill>
          <a:blip r:embed="rId2" cstate="print"/>
          <a:stretch/>
        </p:blipFill>
        <p:spPr>
          <a:xfrm>
            <a:off x="2273400" y="1689120"/>
            <a:ext cx="7772400" cy="36320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TextShape 1"/>
          <p:cNvSpPr txBox="1"/>
          <p:nvPr/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52" name="TextShape 2"/>
          <p:cNvSpPr txBox="1"/>
          <p:nvPr/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www.semiologiaortopedica.com.br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53" name="TextShape 3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77FE900A-0B24-42D1-8A1E-82F4A618423F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67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554" name="Picture 2"/>
          <p:cNvPicPr/>
          <p:nvPr/>
        </p:nvPicPr>
        <p:blipFill>
          <a:blip r:embed="rId2" cstate="print"/>
          <a:stretch/>
        </p:blipFill>
        <p:spPr>
          <a:xfrm>
            <a:off x="2063880" y="355680"/>
            <a:ext cx="8208720" cy="6264000"/>
          </a:xfrm>
          <a:prstGeom prst="rect">
            <a:avLst/>
          </a:prstGeom>
          <a:ln w="9360">
            <a:noFill/>
          </a:ln>
        </p:spPr>
      </p:pic>
      <p:sp>
        <p:nvSpPr>
          <p:cNvPr id="555" name="CustomShape 4"/>
          <p:cNvSpPr/>
          <p:nvPr/>
        </p:nvSpPr>
        <p:spPr>
          <a:xfrm rot="14169000">
            <a:off x="5962680" y="1243080"/>
            <a:ext cx="1023480" cy="2557080"/>
          </a:xfrm>
          <a:prstGeom prst="curvedLeft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56" name="CustomShape 5"/>
          <p:cNvSpPr/>
          <p:nvPr/>
        </p:nvSpPr>
        <p:spPr>
          <a:xfrm>
            <a:off x="2135520" y="333360"/>
            <a:ext cx="3960000" cy="6390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                   Arco Doloroso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8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             </a:t>
            </a:r>
            <a:r>
              <a:rPr lang="pt-BR" sz="1800" b="1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para Ciática   35-70°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7" name="Picture 2"/>
          <p:cNvPicPr/>
          <p:nvPr/>
        </p:nvPicPr>
        <p:blipFill>
          <a:blip r:embed="rId2" cstate="print"/>
          <a:stretch/>
        </p:blipFill>
        <p:spPr>
          <a:xfrm>
            <a:off x="2567160" y="981000"/>
            <a:ext cx="6581520" cy="4190760"/>
          </a:xfrm>
          <a:prstGeom prst="rect">
            <a:avLst/>
          </a:prstGeom>
          <a:ln>
            <a:noFill/>
          </a:ln>
        </p:spPr>
      </p:pic>
      <p:sp>
        <p:nvSpPr>
          <p:cNvPr id="558" name="CustomShape 1"/>
          <p:cNvSpPr/>
          <p:nvPr/>
        </p:nvSpPr>
        <p:spPr>
          <a:xfrm>
            <a:off x="3026160" y="404640"/>
            <a:ext cx="6036120" cy="4561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507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24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</a:t>
            </a:r>
            <a:r>
              <a:rPr lang="pt-BR" sz="2400" b="1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AS MEMBRANAS QUE RECOBREM A MEDULA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59" name="CustomShape 2"/>
          <p:cNvSpPr/>
          <p:nvPr/>
        </p:nvSpPr>
        <p:spPr>
          <a:xfrm>
            <a:off x="2159640" y="5511960"/>
            <a:ext cx="1612080" cy="395280"/>
          </a:xfrm>
          <a:prstGeom prst="rect">
            <a:avLst/>
          </a:prstGeom>
          <a:solidFill>
            <a:schemeClr val="accent3"/>
          </a:solidFill>
          <a:ln w="507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2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DURA MATER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0" name="CustomShape 3"/>
          <p:cNvSpPr/>
          <p:nvPr/>
        </p:nvSpPr>
        <p:spPr>
          <a:xfrm rot="280200">
            <a:off x="2639880" y="4868640"/>
            <a:ext cx="4032000" cy="504360"/>
          </a:xfrm>
          <a:prstGeom prst="rect">
            <a:avLst/>
          </a:prstGeom>
          <a:solidFill>
            <a:schemeClr val="bg1"/>
          </a:solidFill>
          <a:ln w="507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1" name="Line 4"/>
          <p:cNvSpPr/>
          <p:nvPr/>
        </p:nvSpPr>
        <p:spPr>
          <a:xfrm flipV="1">
            <a:off x="3358800" y="4581360"/>
            <a:ext cx="1873440" cy="863640"/>
          </a:xfrm>
          <a:prstGeom prst="line">
            <a:avLst/>
          </a:prstGeom>
          <a:ln w="50760">
            <a:solidFill>
              <a:srgbClr val="99CC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2" name="CustomShape 5"/>
          <p:cNvSpPr/>
          <p:nvPr/>
        </p:nvSpPr>
        <p:spPr>
          <a:xfrm>
            <a:off x="5153400" y="5511960"/>
            <a:ext cx="1455120" cy="395280"/>
          </a:xfrm>
          <a:prstGeom prst="rect">
            <a:avLst/>
          </a:prstGeom>
          <a:solidFill>
            <a:srgbClr val="FF0000"/>
          </a:solidFill>
          <a:ln w="507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2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ARACNÓIDE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3" name="Line 6"/>
          <p:cNvSpPr/>
          <p:nvPr/>
        </p:nvSpPr>
        <p:spPr>
          <a:xfrm flipV="1">
            <a:off x="6024240" y="3860640"/>
            <a:ext cx="216000" cy="1728720"/>
          </a:xfrm>
          <a:prstGeom prst="line">
            <a:avLst/>
          </a:prstGeom>
          <a:ln w="50760">
            <a:solidFill>
              <a:srgbClr val="FF33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4" name="CustomShape 7"/>
          <p:cNvSpPr/>
          <p:nvPr/>
        </p:nvSpPr>
        <p:spPr>
          <a:xfrm>
            <a:off x="8759160" y="2133720"/>
            <a:ext cx="1575720" cy="456120"/>
          </a:xfrm>
          <a:prstGeom prst="rect">
            <a:avLst/>
          </a:prstGeom>
          <a:solidFill>
            <a:srgbClr val="00B0F0"/>
          </a:solidFill>
          <a:ln w="507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24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PIA MATER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5" name="Line 8"/>
          <p:cNvSpPr/>
          <p:nvPr/>
        </p:nvSpPr>
        <p:spPr>
          <a:xfrm flipH="1">
            <a:off x="6167160" y="2420640"/>
            <a:ext cx="2449440" cy="647640"/>
          </a:xfrm>
          <a:prstGeom prst="line">
            <a:avLst/>
          </a:prstGeom>
          <a:ln w="50760">
            <a:solidFill>
              <a:srgbClr val="00CCFF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6" name="TextShape 9"/>
          <p:cNvSpPr txBox="1"/>
          <p:nvPr/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67" name="TextShape 10"/>
          <p:cNvSpPr txBox="1"/>
          <p:nvPr/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www.semiologiaortopedica.com.br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68" name="TextShape 11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F307D83F-08F9-404E-8FC9-8ACAE111E82D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68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20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2" dur="20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5" dur="2000"/>
                                        <p:tgtEl>
                                          <p:spTgt spid="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0" dur="2000"/>
                                        <p:tgtEl>
                                          <p:spTgt spid="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3" dur="20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8" dur="20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1" dur="2000"/>
                                        <p:tgtEl>
                                          <p:spTgt spid="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9" name="Picture 2"/>
          <p:cNvPicPr/>
          <p:nvPr/>
        </p:nvPicPr>
        <p:blipFill>
          <a:blip r:embed="rId2" cstate="print"/>
          <a:stretch/>
        </p:blipFill>
        <p:spPr>
          <a:xfrm>
            <a:off x="1703520" y="260280"/>
            <a:ext cx="4897080" cy="3623760"/>
          </a:xfrm>
          <a:prstGeom prst="rect">
            <a:avLst/>
          </a:prstGeom>
          <a:ln w="9360">
            <a:noFill/>
          </a:ln>
        </p:spPr>
      </p:pic>
      <p:pic>
        <p:nvPicPr>
          <p:cNvPr id="570" name="Picture 5"/>
          <p:cNvPicPr/>
          <p:nvPr/>
        </p:nvPicPr>
        <p:blipFill>
          <a:blip r:embed="rId3" cstate="print"/>
          <a:stretch/>
        </p:blipFill>
        <p:spPr>
          <a:xfrm>
            <a:off x="6146640" y="2276640"/>
            <a:ext cx="4520880" cy="4084200"/>
          </a:xfrm>
          <a:prstGeom prst="rect">
            <a:avLst/>
          </a:prstGeom>
          <a:ln w="9360">
            <a:noFill/>
          </a:ln>
        </p:spPr>
      </p:pic>
      <p:sp>
        <p:nvSpPr>
          <p:cNvPr id="571" name="CustomShape 1"/>
          <p:cNvSpPr/>
          <p:nvPr/>
        </p:nvSpPr>
        <p:spPr>
          <a:xfrm>
            <a:off x="1847880" y="3933720"/>
            <a:ext cx="3671640" cy="3679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72" name="CustomShape 2"/>
          <p:cNvSpPr/>
          <p:nvPr/>
        </p:nvSpPr>
        <p:spPr>
          <a:xfrm>
            <a:off x="1847880" y="3933720"/>
            <a:ext cx="3455640" cy="1187640"/>
          </a:xfrm>
          <a:prstGeom prst="rect">
            <a:avLst/>
          </a:prstGeom>
          <a:solidFill>
            <a:srgbClr val="FFCC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8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Estojo  dural  envolvendo  as  raízes nervosas.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3" name="CustomShape 3"/>
          <p:cNvSpPr/>
          <p:nvPr/>
        </p:nvSpPr>
        <p:spPr>
          <a:xfrm>
            <a:off x="2351160" y="3789360"/>
            <a:ext cx="3600000" cy="14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74" name="CustomShape 4"/>
          <p:cNvSpPr/>
          <p:nvPr/>
        </p:nvSpPr>
        <p:spPr>
          <a:xfrm>
            <a:off x="6743880" y="6237360"/>
            <a:ext cx="3455640" cy="215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75" name="CustomShape 5"/>
          <p:cNvSpPr/>
          <p:nvPr/>
        </p:nvSpPr>
        <p:spPr>
          <a:xfrm>
            <a:off x="5159520" y="6237360"/>
            <a:ext cx="4536720" cy="913320"/>
          </a:xfrm>
          <a:prstGeom prst="rect">
            <a:avLst/>
          </a:prstGeom>
          <a:solidFill>
            <a:srgbClr val="FFCC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Forame  Intervertebral  com  as  raízes  nervosas  envolvidas  pela  duramater. 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6" name="CustomShape 6"/>
          <p:cNvSpPr/>
          <p:nvPr/>
        </p:nvSpPr>
        <p:spPr>
          <a:xfrm>
            <a:off x="6888240" y="260280"/>
            <a:ext cx="3239640" cy="1553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2400" strike="noStrike" spc="-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Arborização das raízes do ciático recoberta pela duramater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7" name="CustomShape 7"/>
          <p:cNvSpPr/>
          <p:nvPr/>
        </p:nvSpPr>
        <p:spPr>
          <a:xfrm>
            <a:off x="5375160" y="3645000"/>
            <a:ext cx="649080" cy="1440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78" name="CustomShape 8"/>
          <p:cNvSpPr/>
          <p:nvPr/>
        </p:nvSpPr>
        <p:spPr>
          <a:xfrm>
            <a:off x="9983880" y="2997360"/>
            <a:ext cx="504360" cy="1170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79" name="TextShape 9"/>
          <p:cNvSpPr txBox="1"/>
          <p:nvPr/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80" name="TextShape 10"/>
          <p:cNvSpPr txBox="1"/>
          <p:nvPr/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www.semiologiaortopedica.com.br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81" name="TextShape 11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67B4A2E4-A30C-4291-BCB2-AA258ADE039B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69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TextShape 1"/>
          <p:cNvSpPr txBox="1"/>
          <p:nvPr/>
        </p:nvSpPr>
        <p:spPr>
          <a:xfrm>
            <a:off x="6744240" y="1628640"/>
            <a:ext cx="3538440" cy="1142640"/>
          </a:xfrm>
          <a:prstGeom prst="rect">
            <a:avLst/>
          </a:prstGeom>
          <a:solidFill>
            <a:srgbClr val="AFABAB"/>
          </a:solidFill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pt-BR" sz="1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Detalhes anatômicos do pronador redondo e suas inserções na tuberosidade do rádio.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205" name="Picture 2"/>
          <p:cNvPicPr/>
          <p:nvPr/>
        </p:nvPicPr>
        <p:blipFill>
          <a:blip r:embed="rId2" cstate="print"/>
          <a:stretch/>
        </p:blipFill>
        <p:spPr>
          <a:xfrm>
            <a:off x="1523880" y="100440"/>
            <a:ext cx="4859640" cy="6590160"/>
          </a:xfrm>
          <a:prstGeom prst="rect">
            <a:avLst/>
          </a:prstGeom>
          <a:ln w="9360">
            <a:noFill/>
          </a:ln>
        </p:spPr>
      </p:pic>
      <p:sp>
        <p:nvSpPr>
          <p:cNvPr id="206" name="TextShape 2"/>
          <p:cNvSpPr txBox="1"/>
          <p:nvPr/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07" name="TextShape 3"/>
          <p:cNvSpPr txBox="1"/>
          <p:nvPr/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www.semiologiaortopedica.com.br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08" name="TextShape 4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6D670824-E2F5-48BF-8A44-E211AC4D409B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7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pt-BR" sz="36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Teste de Lasègue  </a:t>
            </a:r>
            <a:r>
              <a:rPr lang="pt-BR" sz="20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
</a:t>
            </a:r>
            <a:r>
              <a:rPr lang="pt-BR" sz="2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Consiste na flexão do quadril e joelho a 90°, seguida de extensão do joelho.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583" name="Picture 2"/>
          <p:cNvPicPr/>
          <p:nvPr/>
        </p:nvPicPr>
        <p:blipFill>
          <a:blip r:embed="rId2" cstate="print"/>
          <a:stretch/>
        </p:blipFill>
        <p:spPr>
          <a:xfrm>
            <a:off x="4151880" y="1412640"/>
            <a:ext cx="3528000" cy="4901040"/>
          </a:xfrm>
          <a:prstGeom prst="rect">
            <a:avLst/>
          </a:prstGeom>
          <a:ln w="9360">
            <a:noFill/>
          </a:ln>
        </p:spPr>
      </p:pic>
      <p:sp>
        <p:nvSpPr>
          <p:cNvPr id="584" name="CustomShape 2"/>
          <p:cNvSpPr/>
          <p:nvPr/>
        </p:nvSpPr>
        <p:spPr>
          <a:xfrm>
            <a:off x="7392240" y="1700640"/>
            <a:ext cx="5756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90°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5" name="CustomShape 3"/>
          <p:cNvSpPr/>
          <p:nvPr/>
        </p:nvSpPr>
        <p:spPr>
          <a:xfrm>
            <a:off x="6239880" y="2421000"/>
            <a:ext cx="5036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90°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6" name="CustomShape 4"/>
          <p:cNvSpPr/>
          <p:nvPr/>
        </p:nvSpPr>
        <p:spPr>
          <a:xfrm rot="2263800">
            <a:off x="6575040" y="1270800"/>
            <a:ext cx="157680" cy="546120"/>
          </a:xfrm>
          <a:prstGeom prst="upArrow">
            <a:avLst>
              <a:gd name="adj1" fmla="val 50000"/>
              <a:gd name="adj2" fmla="val 50000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87" name="CustomShape 5"/>
          <p:cNvSpPr/>
          <p:nvPr/>
        </p:nvSpPr>
        <p:spPr>
          <a:xfrm>
            <a:off x="1847520" y="3717000"/>
            <a:ext cx="2160000" cy="228492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 teste é positivo se a dor irradiar-se para baixo do joelho.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 ângulo entre a perna elevada e a mesa de exames então é medido (35 a 70°)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8" name="TextShape 6"/>
          <p:cNvSpPr txBox="1"/>
          <p:nvPr/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89" name="TextShape 7"/>
          <p:cNvSpPr txBox="1"/>
          <p:nvPr/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www.semiologiaortopedica.com.br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90" name="TextShape 8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3AFF40DB-A0D3-4D4C-89E1-C4ED85C707A0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70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1" name="Picture 5"/>
          <p:cNvPicPr/>
          <p:nvPr/>
        </p:nvPicPr>
        <p:blipFill>
          <a:blip r:embed="rId2" cstate="print"/>
          <a:stretch/>
        </p:blipFill>
        <p:spPr>
          <a:xfrm>
            <a:off x="1523880" y="328680"/>
            <a:ext cx="9143640" cy="4276440"/>
          </a:xfrm>
          <a:prstGeom prst="rect">
            <a:avLst/>
          </a:prstGeom>
          <a:ln>
            <a:noFill/>
          </a:ln>
        </p:spPr>
      </p:pic>
      <p:sp>
        <p:nvSpPr>
          <p:cNvPr id="592" name="CustomShape 1"/>
          <p:cNvSpPr/>
          <p:nvPr/>
        </p:nvSpPr>
        <p:spPr>
          <a:xfrm>
            <a:off x="2208240" y="5013360"/>
            <a:ext cx="7848360" cy="1152000"/>
          </a:xfrm>
          <a:prstGeom prst="rect">
            <a:avLst/>
          </a:prstGeom>
          <a:solidFill>
            <a:schemeClr val="accent1"/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pt-BR" sz="1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Procedimento =</a:t>
            </a:r>
            <a:r>
              <a:rPr lang="pt-BR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pt-BR" sz="1800" b="1" strike="noStrike" spc="-1">
                <a:solidFill>
                  <a:srgbClr val="FF33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Teste da distensão de Bragard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pt-BR" sz="1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Condição Detectada = Irritação da raiz nervosa L4, L5 e S1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93" name="TextShape 2"/>
          <p:cNvSpPr txBox="1"/>
          <p:nvPr/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94" name="TextShape 3"/>
          <p:cNvSpPr txBox="1"/>
          <p:nvPr/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www.semiologiaortopedica.com.br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95" name="TextShape 4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E134E436-094F-483D-8FD6-46B199950750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71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solidFill>
            <a:srgbClr val="D6DCE5"/>
          </a:solidFill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pt-BR" sz="2400" b="1" strike="noStrike" spc="-1">
                <a:solidFill>
                  <a:srgbClr val="0C03BD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NEUROBIOMECÂNICA </a:t>
            </a:r>
            <a:r>
              <a:rPr lang="pt-BR" sz="2400" strike="noStrike" spc="-1">
                <a:solidFill>
                  <a:srgbClr val="0C03BD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postulada que ocorre no movimento </a:t>
            </a:r>
            <a:r>
              <a:rPr lang="pt-BR" sz="2400" i="1" strike="noStrike" spc="-1">
                <a:solidFill>
                  <a:srgbClr val="0C03BD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slump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597" name="Picture 2"/>
          <p:cNvPicPr/>
          <p:nvPr/>
        </p:nvPicPr>
        <p:blipFill>
          <a:blip r:embed="rId3" cstate="print"/>
          <a:stretch/>
        </p:blipFill>
        <p:spPr>
          <a:xfrm>
            <a:off x="1919520" y="2061000"/>
            <a:ext cx="4277520" cy="4032000"/>
          </a:xfrm>
          <a:prstGeom prst="rect">
            <a:avLst/>
          </a:prstGeom>
          <a:ln w="9360">
            <a:noFill/>
          </a:ln>
        </p:spPr>
      </p:pic>
      <p:sp>
        <p:nvSpPr>
          <p:cNvPr id="598" name="CustomShape 2"/>
          <p:cNvSpPr/>
          <p:nvPr/>
        </p:nvSpPr>
        <p:spPr>
          <a:xfrm>
            <a:off x="6095880" y="2061000"/>
            <a:ext cx="4320000" cy="36565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50000"/>
              </a:lnSpc>
            </a:pPr>
            <a:r>
              <a:rPr lang="pt-BR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Os pontos próximos de C6, T6, L4 e joelho estão localizados onde o tecido neural não se move em relação aos movimentos do canal medular.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50000"/>
              </a:lnSpc>
            </a:pP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pt-BR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Contudo, é importante compreender que </a:t>
            </a:r>
            <a:r>
              <a:rPr lang="pt-BR" sz="18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 movimento do tecido nervoso ocorre na direção da articulação onde o movimento foi iniciado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99" name="TextShape 3"/>
          <p:cNvSpPr txBox="1"/>
          <p:nvPr/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00" name="TextShape 4"/>
          <p:cNvSpPr txBox="1"/>
          <p:nvPr/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www.semiologiaortopedica.com.br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01" name="TextShape 5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E2B06B4F-3668-47B7-AD50-06126C23F5E4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72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pt-BR" sz="2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                    Teste de extensão do joelho, estando sentado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603" name="Espaço Reservado para Conteúdo 3"/>
          <p:cNvPicPr/>
          <p:nvPr/>
        </p:nvPicPr>
        <p:blipFill>
          <a:blip r:embed="rId2" cstate="print"/>
          <a:stretch/>
        </p:blipFill>
        <p:spPr>
          <a:xfrm>
            <a:off x="1752120" y="1331640"/>
            <a:ext cx="7883640" cy="4845240"/>
          </a:xfrm>
          <a:prstGeom prst="rect">
            <a:avLst/>
          </a:prstGeom>
          <a:ln>
            <a:noFill/>
          </a:ln>
        </p:spPr>
      </p:pic>
      <p:pic>
        <p:nvPicPr>
          <p:cNvPr id="604" name="Espaço Reservado para Conteúdo 3"/>
          <p:cNvPicPr/>
          <p:nvPr/>
        </p:nvPicPr>
        <p:blipFill>
          <a:blip r:embed="rId3" cstate="print"/>
          <a:stretch/>
        </p:blipFill>
        <p:spPr>
          <a:xfrm>
            <a:off x="7162920" y="1426680"/>
            <a:ext cx="986400" cy="986400"/>
          </a:xfrm>
          <a:prstGeom prst="rect">
            <a:avLst/>
          </a:prstGeom>
          <a:ln>
            <a:noFill/>
          </a:ln>
        </p:spPr>
      </p:pic>
      <p:pic>
        <p:nvPicPr>
          <p:cNvPr id="605" name="Picture 5"/>
          <p:cNvPicPr/>
          <p:nvPr/>
        </p:nvPicPr>
        <p:blipFill>
          <a:blip r:embed="rId4" cstate="print"/>
          <a:stretch/>
        </p:blipFill>
        <p:spPr>
          <a:xfrm>
            <a:off x="1058760" y="1326960"/>
            <a:ext cx="1218600" cy="945000"/>
          </a:xfrm>
          <a:prstGeom prst="rect">
            <a:avLst/>
          </a:prstGeom>
          <a:ln>
            <a:noFill/>
          </a:ln>
        </p:spPr>
      </p:pic>
      <p:sp>
        <p:nvSpPr>
          <p:cNvPr id="606" name="CustomShape 2"/>
          <p:cNvSpPr/>
          <p:nvPr/>
        </p:nvSpPr>
        <p:spPr>
          <a:xfrm rot="19341600">
            <a:off x="8208000" y="3911400"/>
            <a:ext cx="657360" cy="416880"/>
          </a:xfrm>
          <a:prstGeom prst="curvedUpArrow">
            <a:avLst>
              <a:gd name="adj1" fmla="val 25000"/>
              <a:gd name="adj2" fmla="val 50000"/>
              <a:gd name="adj3" fmla="val 25000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07" name="CustomShape 3"/>
          <p:cNvSpPr/>
          <p:nvPr/>
        </p:nvSpPr>
        <p:spPr>
          <a:xfrm>
            <a:off x="5766120" y="2775240"/>
            <a:ext cx="401760" cy="208080"/>
          </a:xfrm>
          <a:prstGeom prst="leftArrow">
            <a:avLst>
              <a:gd name="adj1" fmla="val 50000"/>
              <a:gd name="adj2" fmla="val 50000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08" name="TextShape 4"/>
          <p:cNvSpPr txBox="1"/>
          <p:nvPr/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09" name="TextShape 5"/>
          <p:cNvSpPr txBox="1"/>
          <p:nvPr/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www.semiologiaortopedica.com.br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10" name="TextShape 6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BF9E39BE-A202-403E-9683-E4381EF1082C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73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1" name="Picture 5"/>
          <p:cNvPicPr/>
          <p:nvPr/>
        </p:nvPicPr>
        <p:blipFill>
          <a:blip r:embed="rId2" cstate="print"/>
          <a:stretch/>
        </p:blipFill>
        <p:spPr>
          <a:xfrm>
            <a:off x="1523880" y="328680"/>
            <a:ext cx="9143640" cy="4276440"/>
          </a:xfrm>
          <a:prstGeom prst="rect">
            <a:avLst/>
          </a:prstGeom>
          <a:ln>
            <a:noFill/>
          </a:ln>
        </p:spPr>
      </p:pic>
      <p:sp>
        <p:nvSpPr>
          <p:cNvPr id="612" name="CustomShape 1"/>
          <p:cNvSpPr/>
          <p:nvPr/>
        </p:nvSpPr>
        <p:spPr>
          <a:xfrm>
            <a:off x="1919160" y="5084640"/>
            <a:ext cx="8353080" cy="1080720"/>
          </a:xfrm>
          <a:prstGeom prst="rect">
            <a:avLst/>
          </a:prstGeom>
          <a:solidFill>
            <a:schemeClr val="accent1"/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pt-BR" sz="1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Procedimento =</a:t>
            </a:r>
            <a:r>
              <a:rPr lang="pt-BR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pt-BR" sz="1800" b="1" strike="noStrike" spc="-1">
                <a:solidFill>
                  <a:srgbClr val="FF33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Teste da distensão femoral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pt-BR" sz="1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Condição Detectada = irritação nervosa de L1, L2, L3 e L4 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pt-BR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(irritação de raiz nervosa lombar alta)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3" name="TextShape 2"/>
          <p:cNvSpPr txBox="1"/>
          <p:nvPr/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14" name="TextShape 3"/>
          <p:cNvSpPr txBox="1"/>
          <p:nvPr/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www.semiologiaortopedica.com.br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15" name="TextShape 4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C6CE8435-D788-4061-95A1-E56C05C4613A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74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TextShape 1"/>
          <p:cNvSpPr txBox="1"/>
          <p:nvPr/>
        </p:nvSpPr>
        <p:spPr>
          <a:xfrm>
            <a:off x="838080" y="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t-BR" sz="2800" b="1" strike="noStrike" spc="-1">
                <a:solidFill>
                  <a:srgbClr val="2E75B6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Nervo Femoral = raízes de L2,L3,L4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617" name="Imagem 3"/>
          <p:cNvPicPr/>
          <p:nvPr/>
        </p:nvPicPr>
        <p:blipFill>
          <a:blip r:embed="rId2" cstate="print"/>
          <a:stretch/>
        </p:blipFill>
        <p:spPr>
          <a:xfrm>
            <a:off x="3296520" y="986760"/>
            <a:ext cx="4863960" cy="5753160"/>
          </a:xfrm>
          <a:prstGeom prst="rect">
            <a:avLst/>
          </a:prstGeom>
          <a:ln>
            <a:noFill/>
          </a:ln>
        </p:spPr>
      </p:pic>
      <p:sp>
        <p:nvSpPr>
          <p:cNvPr id="618" name="CustomShape 2"/>
          <p:cNvSpPr/>
          <p:nvPr/>
        </p:nvSpPr>
        <p:spPr>
          <a:xfrm>
            <a:off x="2598840" y="5478480"/>
            <a:ext cx="1178640" cy="36072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6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19" name="TextShape 3"/>
          <p:cNvSpPr txBox="1"/>
          <p:nvPr/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20" name="TextShape 4"/>
          <p:cNvSpPr txBox="1"/>
          <p:nvPr/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www.semiologiaortopedica.com.br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21" name="TextShape 5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C8441414-44D1-4B99-A768-BC4BEBF940F7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75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TextShape 1"/>
          <p:cNvSpPr txBox="1"/>
          <p:nvPr/>
        </p:nvSpPr>
        <p:spPr>
          <a:xfrm>
            <a:off x="838080" y="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t-BR" sz="2400" b="1" strike="noStrike" spc="-1">
                <a:solidFill>
                  <a:srgbClr val="2E75B6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Formação do nervo femoral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623" name="Imagem 4"/>
          <p:cNvPicPr/>
          <p:nvPr/>
        </p:nvPicPr>
        <p:blipFill>
          <a:blip r:embed="rId2" cstate="print"/>
          <a:stretch/>
        </p:blipFill>
        <p:spPr>
          <a:xfrm>
            <a:off x="1253880" y="901800"/>
            <a:ext cx="8410320" cy="5955840"/>
          </a:xfrm>
          <a:prstGeom prst="rect">
            <a:avLst/>
          </a:prstGeom>
          <a:ln>
            <a:noFill/>
          </a:ln>
        </p:spPr>
      </p:pic>
      <p:sp>
        <p:nvSpPr>
          <p:cNvPr id="624" name="CustomShape 2"/>
          <p:cNvSpPr/>
          <p:nvPr/>
        </p:nvSpPr>
        <p:spPr>
          <a:xfrm>
            <a:off x="2013120" y="1325520"/>
            <a:ext cx="1251000" cy="141840"/>
          </a:xfrm>
          <a:prstGeom prst="rightArrow">
            <a:avLst>
              <a:gd name="adj1" fmla="val 50000"/>
              <a:gd name="adj2" fmla="val 50000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25" name="CustomShape 3"/>
          <p:cNvSpPr/>
          <p:nvPr/>
        </p:nvSpPr>
        <p:spPr>
          <a:xfrm>
            <a:off x="1491840" y="2390400"/>
            <a:ext cx="978120" cy="151920"/>
          </a:xfrm>
          <a:prstGeom prst="rightArrow">
            <a:avLst>
              <a:gd name="adj1" fmla="val 50000"/>
              <a:gd name="adj2" fmla="val 50000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26" name="CustomShape 4"/>
          <p:cNvSpPr/>
          <p:nvPr/>
        </p:nvSpPr>
        <p:spPr>
          <a:xfrm>
            <a:off x="1491840" y="1668960"/>
            <a:ext cx="320400" cy="27036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27" name="TextShape 5"/>
          <p:cNvSpPr txBox="1"/>
          <p:nvPr/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28" name="TextShape 6"/>
          <p:cNvSpPr txBox="1"/>
          <p:nvPr/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www.semiologiaortopedica.com.br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29" name="TextShape 7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F5520473-B326-49A3-AC29-9FDD657ED4B6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76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0" name="Espaço Reservado para Conteúdo 3"/>
          <p:cNvPicPr/>
          <p:nvPr/>
        </p:nvPicPr>
        <p:blipFill>
          <a:blip r:embed="rId2" cstate="print"/>
          <a:stretch/>
        </p:blipFill>
        <p:spPr>
          <a:xfrm>
            <a:off x="1656720" y="184320"/>
            <a:ext cx="8377200" cy="6283080"/>
          </a:xfrm>
          <a:prstGeom prst="rect">
            <a:avLst/>
          </a:prstGeom>
          <a:ln>
            <a:noFill/>
          </a:ln>
        </p:spPr>
      </p:pic>
      <p:sp>
        <p:nvSpPr>
          <p:cNvPr id="631" name="CustomShape 1"/>
          <p:cNvSpPr/>
          <p:nvPr/>
        </p:nvSpPr>
        <p:spPr>
          <a:xfrm>
            <a:off x="5621040" y="2318040"/>
            <a:ext cx="224280" cy="20016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32" name="CustomShape 2"/>
          <p:cNvSpPr/>
          <p:nvPr/>
        </p:nvSpPr>
        <p:spPr>
          <a:xfrm>
            <a:off x="5636880" y="2831400"/>
            <a:ext cx="208080" cy="19224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33" name="TextShape 3"/>
          <p:cNvSpPr txBox="1"/>
          <p:nvPr/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34" name="TextShape 4"/>
          <p:cNvSpPr txBox="1"/>
          <p:nvPr/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www.semiologiaortopedica.com.br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35" name="TextShape 5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4837ECAE-FFD2-4464-902E-BA101BF03FAD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77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637" name="Picture 2"/>
          <p:cNvPicPr/>
          <p:nvPr/>
        </p:nvPicPr>
        <p:blipFill>
          <a:blip r:embed="rId2" cstate="print"/>
          <a:stretch/>
        </p:blipFill>
        <p:spPr>
          <a:xfrm>
            <a:off x="1531080" y="0"/>
            <a:ext cx="9136440" cy="6863040"/>
          </a:xfrm>
          <a:prstGeom prst="rect">
            <a:avLst/>
          </a:prstGeom>
          <a:ln w="9360">
            <a:noFill/>
          </a:ln>
        </p:spPr>
      </p:pic>
      <p:sp>
        <p:nvSpPr>
          <p:cNvPr id="638" name="CustomShape 2"/>
          <p:cNvSpPr/>
          <p:nvPr/>
        </p:nvSpPr>
        <p:spPr>
          <a:xfrm>
            <a:off x="2135520" y="620640"/>
            <a:ext cx="7776360" cy="1065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 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2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Teste da elevação bilateral dos membros inferiores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9" name="TextShape 3"/>
          <p:cNvSpPr txBox="1"/>
          <p:nvPr/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40" name="TextShape 4"/>
          <p:cNvSpPr txBox="1"/>
          <p:nvPr/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www.semiologiaortopedica.com.br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41" name="TextShape 5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3C727FC6-85E6-4B5E-8C2D-E0DEC24B98FB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78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643" name="Picture 2"/>
          <p:cNvPicPr/>
          <p:nvPr/>
        </p:nvPicPr>
        <p:blipFill>
          <a:blip r:embed="rId2" cstate="print"/>
          <a:stretch/>
        </p:blipFill>
        <p:spPr>
          <a:xfrm>
            <a:off x="1523880" y="0"/>
            <a:ext cx="9143640" cy="6868080"/>
          </a:xfrm>
          <a:prstGeom prst="rect">
            <a:avLst/>
          </a:prstGeom>
          <a:ln w="9360">
            <a:noFill/>
          </a:ln>
        </p:spPr>
      </p:pic>
      <p:sp>
        <p:nvSpPr>
          <p:cNvPr id="644" name="CustomShape 2"/>
          <p:cNvSpPr/>
          <p:nvPr/>
        </p:nvSpPr>
        <p:spPr>
          <a:xfrm>
            <a:off x="1775520" y="188640"/>
            <a:ext cx="8352720" cy="4561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2400" b="1" strike="noStrike" spc="-1">
                <a:solidFill>
                  <a:srgbClr val="2B11E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TESTE DA ELEVAÇÃO BILATERAL DOS MEMBROS INFERIORES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5" name="CustomShape 3"/>
          <p:cNvSpPr/>
          <p:nvPr/>
        </p:nvSpPr>
        <p:spPr>
          <a:xfrm>
            <a:off x="1775520" y="3501000"/>
            <a:ext cx="2808000" cy="28335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 teste pode produzir sinais de compressão radiculares e é realizado elevando-se os MMII pelos tornozelos, mantendo-se os joelhos em extensão.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Esse teste causa inclinação superior da pelve e diminui o estiramento dos elementos neurais.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6" name="CustomShape 4"/>
          <p:cNvSpPr/>
          <p:nvPr/>
        </p:nvSpPr>
        <p:spPr>
          <a:xfrm>
            <a:off x="8832240" y="1124640"/>
            <a:ext cx="1583640" cy="47538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Esse teste é útil na identificação de paientes com dor psicogênica que frequentemente referem o sintoma com angulação menor do que a observada durante a elevação unilateral do MI.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7" name="CustomShape 5"/>
          <p:cNvSpPr/>
          <p:nvPr/>
        </p:nvSpPr>
        <p:spPr>
          <a:xfrm>
            <a:off x="5303880" y="6237360"/>
            <a:ext cx="4320000" cy="60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Fonte: </a:t>
            </a:r>
            <a:r>
              <a:rPr lang="pt-BR" sz="16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Lech,O.; Barros Filho, T.E.P.    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6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                         Exame físico em ortopedia.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8" name="TextShape 6"/>
          <p:cNvSpPr txBox="1"/>
          <p:nvPr/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49" name="TextShape 7"/>
          <p:cNvSpPr txBox="1"/>
          <p:nvPr/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www.semiologiaortopedica.com.br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50" name="TextShape 8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A5432ECC-6548-4333-93C2-01680B4BC27F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79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TextShape 1"/>
          <p:cNvSpPr txBox="1"/>
          <p:nvPr/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www.semiologiaortopedica.com.br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10" name="TextShape 2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0D081A79-28E9-485E-A7B5-3776635942BB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8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11" name="TextShape 3"/>
          <p:cNvSpPr txBox="1"/>
          <p:nvPr/>
        </p:nvSpPr>
        <p:spPr>
          <a:xfrm>
            <a:off x="1981080" y="274680"/>
            <a:ext cx="8229240" cy="849600"/>
          </a:xfrm>
          <a:prstGeom prst="rect">
            <a:avLst/>
          </a:prstGeom>
          <a:solidFill>
            <a:srgbClr val="BDD7EE"/>
          </a:solidFill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2800" b="1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Síndrome do nervo interósseo anterior </a:t>
            </a:r>
            <a:r>
              <a:rPr lang="pt-BR" sz="2400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(ramo do n.mediano)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12" name="CustomShape 4"/>
          <p:cNvSpPr/>
          <p:nvPr/>
        </p:nvSpPr>
        <p:spPr>
          <a:xfrm>
            <a:off x="2639880" y="1197000"/>
            <a:ext cx="3816000" cy="5256000"/>
          </a:xfrm>
          <a:prstGeom prst="rect">
            <a:avLst/>
          </a:prstGeom>
          <a:blipFill>
            <a:blip r:embed="rId2" cstate="print"/>
            <a:stretch>
              <a:fillRect b="-224281"/>
            </a:stretch>
          </a:blipFill>
          <a:ln w="9360">
            <a:noFill/>
          </a:ln>
          <a:effectLst>
            <a:outerShdw dist="150806" dir="13500000" algn="ctr" rotWithShape="0">
              <a:srgbClr val="80808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3" name="CustomShape 5"/>
          <p:cNvSpPr/>
          <p:nvPr/>
        </p:nvSpPr>
        <p:spPr>
          <a:xfrm>
            <a:off x="6743880" y="1762200"/>
            <a:ext cx="3239640" cy="25138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Caracterizada por uma </a:t>
            </a:r>
            <a:r>
              <a:rPr lang="pt-BR" sz="1800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deformidade na pega do</a:t>
            </a:r>
            <a:r>
              <a:rPr lang="pt-BR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pt-BR" sz="1800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pinçamento = polpa com</a:t>
            </a:r>
            <a:r>
              <a:rPr lang="pt-BR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pt-BR" sz="1800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polpa</a:t>
            </a:r>
            <a:r>
              <a:rPr lang="pt-BR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. 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Resulta da paralisia dos flexores do indicador e polegar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Nesta síndrome não há perda sensitiva, porque o n. interósseo anterior é um nervo motor.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4" name="TextShape 6"/>
          <p:cNvSpPr txBox="1"/>
          <p:nvPr/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1" name="Picture 2"/>
          <p:cNvPicPr/>
          <p:nvPr/>
        </p:nvPicPr>
        <p:blipFill>
          <a:blip r:embed="rId2" cstate="print"/>
          <a:stretch/>
        </p:blipFill>
        <p:spPr>
          <a:xfrm>
            <a:off x="1271520" y="-235080"/>
            <a:ext cx="5347440" cy="7552440"/>
          </a:xfrm>
          <a:prstGeom prst="rect">
            <a:avLst/>
          </a:prstGeom>
          <a:ln>
            <a:noFill/>
          </a:ln>
        </p:spPr>
      </p:pic>
      <p:sp>
        <p:nvSpPr>
          <p:cNvPr id="652" name="CustomShape 1"/>
          <p:cNvSpPr/>
          <p:nvPr/>
        </p:nvSpPr>
        <p:spPr>
          <a:xfrm>
            <a:off x="6527880" y="2349000"/>
            <a:ext cx="3960000" cy="36468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COLUNA VERTEBRAL  </a:t>
            </a:r>
            <a:r>
              <a:rPr lang="pt-BR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- Diagrama da Dor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3" name="TextShape 2"/>
          <p:cNvSpPr txBox="1"/>
          <p:nvPr/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54" name="TextShape 3"/>
          <p:cNvSpPr txBox="1"/>
          <p:nvPr/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www.semiologiaortopedica.com.br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55" name="TextShape 4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99CB94EB-52FB-43B0-9561-899359CEED33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80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TextShape 1"/>
          <p:cNvSpPr txBox="1"/>
          <p:nvPr/>
        </p:nvSpPr>
        <p:spPr>
          <a:xfrm>
            <a:off x="1981080" y="274680"/>
            <a:ext cx="8229240" cy="921960"/>
          </a:xfrm>
          <a:prstGeom prst="rect">
            <a:avLst/>
          </a:prstGeom>
          <a:solidFill>
            <a:srgbClr val="D6DCE5"/>
          </a:solidFill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4400" b="1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            Nível Neurológico </a:t>
            </a:r>
            <a:r>
              <a:rPr lang="pt-BR" sz="44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L4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657" name="Picture 2"/>
          <p:cNvPicPr/>
          <p:nvPr/>
        </p:nvPicPr>
        <p:blipFill>
          <a:blip r:embed="rId2" cstate="print"/>
          <a:stretch/>
        </p:blipFill>
        <p:spPr>
          <a:xfrm>
            <a:off x="3575160" y="1276200"/>
            <a:ext cx="5257440" cy="5395680"/>
          </a:xfrm>
          <a:prstGeom prst="rect">
            <a:avLst/>
          </a:prstGeom>
          <a:ln>
            <a:noFill/>
          </a:ln>
        </p:spPr>
      </p:pic>
      <p:sp>
        <p:nvSpPr>
          <p:cNvPr id="658" name="CustomShape 2"/>
          <p:cNvSpPr/>
          <p:nvPr/>
        </p:nvSpPr>
        <p:spPr>
          <a:xfrm>
            <a:off x="3143160" y="3645000"/>
            <a:ext cx="576000" cy="261720"/>
          </a:xfrm>
          <a:prstGeom prst="rightArrow">
            <a:avLst>
              <a:gd name="adj1" fmla="val 50000"/>
              <a:gd name="adj2" fmla="val 50000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59" name="Line 3"/>
          <p:cNvSpPr/>
          <p:nvPr/>
        </p:nvSpPr>
        <p:spPr>
          <a:xfrm>
            <a:off x="5303520" y="1773000"/>
            <a:ext cx="50508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60" name="Line 4"/>
          <p:cNvSpPr/>
          <p:nvPr/>
        </p:nvSpPr>
        <p:spPr>
          <a:xfrm>
            <a:off x="6024240" y="3500280"/>
            <a:ext cx="50328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61" name="Line 5"/>
          <p:cNvSpPr/>
          <p:nvPr/>
        </p:nvSpPr>
        <p:spPr>
          <a:xfrm>
            <a:off x="5303520" y="5229000"/>
            <a:ext cx="79236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62" name="TextShape 6"/>
          <p:cNvSpPr txBox="1"/>
          <p:nvPr/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63" name="TextShape 7"/>
          <p:cNvSpPr txBox="1"/>
          <p:nvPr/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www.semiologiaortopedica.com.br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64" name="TextShape 8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8A5A95FC-568A-4203-BAED-2B77C28CEE0A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81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TextShape 1"/>
          <p:cNvSpPr txBox="1"/>
          <p:nvPr/>
        </p:nvSpPr>
        <p:spPr>
          <a:xfrm>
            <a:off x="1981080" y="274680"/>
            <a:ext cx="8229240" cy="850680"/>
          </a:xfrm>
          <a:prstGeom prst="rect">
            <a:avLst/>
          </a:prstGeom>
          <a:solidFill>
            <a:srgbClr val="D6DCE5"/>
          </a:solidFill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4400" b="1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           Nível Neurológico </a:t>
            </a:r>
            <a:r>
              <a:rPr lang="pt-BR" sz="44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L5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666" name="Picture 2"/>
          <p:cNvPicPr/>
          <p:nvPr/>
        </p:nvPicPr>
        <p:blipFill>
          <a:blip r:embed="rId2" cstate="print"/>
          <a:stretch/>
        </p:blipFill>
        <p:spPr>
          <a:xfrm>
            <a:off x="2798640" y="1125360"/>
            <a:ext cx="6681600" cy="5547960"/>
          </a:xfrm>
          <a:prstGeom prst="rect">
            <a:avLst/>
          </a:prstGeom>
          <a:ln>
            <a:noFill/>
          </a:ln>
        </p:spPr>
      </p:pic>
      <p:sp>
        <p:nvSpPr>
          <p:cNvPr id="667" name="CustomShape 2"/>
          <p:cNvSpPr/>
          <p:nvPr/>
        </p:nvSpPr>
        <p:spPr>
          <a:xfrm>
            <a:off x="2279520" y="3860640"/>
            <a:ext cx="502920" cy="288720"/>
          </a:xfrm>
          <a:prstGeom prst="rightArrow">
            <a:avLst>
              <a:gd name="adj1" fmla="val 50000"/>
              <a:gd name="adj2" fmla="val 50000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68" name="Line 3"/>
          <p:cNvSpPr/>
          <p:nvPr/>
        </p:nvSpPr>
        <p:spPr>
          <a:xfrm>
            <a:off x="4943160" y="1699920"/>
            <a:ext cx="648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69" name="Line 4"/>
          <p:cNvSpPr/>
          <p:nvPr/>
        </p:nvSpPr>
        <p:spPr>
          <a:xfrm>
            <a:off x="5808600" y="3213000"/>
            <a:ext cx="64764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70" name="Line 5"/>
          <p:cNvSpPr/>
          <p:nvPr/>
        </p:nvSpPr>
        <p:spPr>
          <a:xfrm>
            <a:off x="5951520" y="4652640"/>
            <a:ext cx="93636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71" name="TextShape 6"/>
          <p:cNvSpPr txBox="1"/>
          <p:nvPr/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72" name="TextShape 7"/>
          <p:cNvSpPr txBox="1"/>
          <p:nvPr/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www.semiologiaortopedica.com.br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73" name="TextShape 8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7941AF68-80AF-40E3-BE51-3139F1027E19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82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TextShape 1"/>
          <p:cNvSpPr txBox="1"/>
          <p:nvPr/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75" name="TextShape 2"/>
          <p:cNvSpPr txBox="1"/>
          <p:nvPr/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www.semiologiaortopedica.com.br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76" name="TextShape 3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D1FAA9EB-5E28-457C-AF01-75C4FEB6E15A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83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77" name="TextShape 4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78" name="TextShape 5"/>
          <p:cNvSpPr txBox="1"/>
          <p:nvPr/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pt-BR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679" name="Picture 4"/>
          <p:cNvPicPr/>
          <p:nvPr/>
        </p:nvPicPr>
        <p:blipFill>
          <a:blip r:embed="rId2" cstate="print"/>
          <a:stretch/>
        </p:blipFill>
        <p:spPr>
          <a:xfrm>
            <a:off x="1523880" y="0"/>
            <a:ext cx="9143640" cy="6857640"/>
          </a:xfrm>
          <a:prstGeom prst="rect">
            <a:avLst/>
          </a:prstGeom>
          <a:ln w="9360">
            <a:noFill/>
          </a:ln>
        </p:spPr>
      </p:pic>
      <p:sp>
        <p:nvSpPr>
          <p:cNvPr id="680" name="CustomShape 6"/>
          <p:cNvSpPr/>
          <p:nvPr/>
        </p:nvSpPr>
        <p:spPr>
          <a:xfrm>
            <a:off x="1774800" y="5733360"/>
            <a:ext cx="8892720" cy="1124280"/>
          </a:xfrm>
          <a:prstGeom prst="rect">
            <a:avLst/>
          </a:prstGeom>
          <a:solidFill>
            <a:srgbClr val="0000FF"/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pt-BR" sz="16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(</a:t>
            </a:r>
            <a:r>
              <a:rPr lang="pt-BR" sz="16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Marcha com apoio nos Calcanhares</a:t>
            </a:r>
            <a:r>
              <a:rPr lang="pt-BR" sz="1600" b="1" strike="noStrike" spc="-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) </a:t>
            </a:r>
            <a:r>
              <a:rPr lang="pt-BR" sz="16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avalia a força dos dorsiflexores do tornozelo. 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pt-BR" sz="16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Pede-se ao paciente que caminhe cerca de 10 passos com cada pé. 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pt-BR" sz="16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Essa manobra pesquisa a fraqueza de </a:t>
            </a:r>
            <a:r>
              <a:rPr lang="pt-BR" sz="2400" b="1" strike="noStrike" spc="-1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L5 </a:t>
            </a:r>
            <a:r>
              <a:rPr lang="pt-BR" sz="16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que inerva o </a:t>
            </a:r>
            <a:r>
              <a:rPr lang="pt-BR" sz="1600" b="1" strike="noStrike" spc="-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m. tibial anterior </a:t>
            </a:r>
            <a:r>
              <a:rPr lang="pt-BR" sz="16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que é mais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pt-BR" sz="16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frequentemente acometida por </a:t>
            </a:r>
            <a:r>
              <a:rPr lang="pt-BR" sz="1600" b="1" strike="noStrike" spc="-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hérnia do disco L4-5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1" name="CustomShape 7"/>
          <p:cNvSpPr/>
          <p:nvPr/>
        </p:nvSpPr>
        <p:spPr>
          <a:xfrm>
            <a:off x="5808600" y="4365720"/>
            <a:ext cx="215640" cy="647280"/>
          </a:xfrm>
          <a:prstGeom prst="downArrow">
            <a:avLst>
              <a:gd name="adj1" fmla="val 50000"/>
              <a:gd name="adj2" fmla="val 75000"/>
            </a:avLst>
          </a:prstGeom>
          <a:solidFill>
            <a:srgbClr val="FFFF00"/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2" name="CustomShape 8"/>
          <p:cNvSpPr/>
          <p:nvPr/>
        </p:nvSpPr>
        <p:spPr>
          <a:xfrm>
            <a:off x="5375160" y="5229360"/>
            <a:ext cx="144000" cy="286920"/>
          </a:xfrm>
          <a:prstGeom prst="upArrow">
            <a:avLst>
              <a:gd name="adj1" fmla="val 50000"/>
              <a:gd name="adj2" fmla="val 49725"/>
            </a:avLst>
          </a:prstGeom>
          <a:solidFill>
            <a:srgbClr val="FFFF00"/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3" name="CustomShape 9"/>
          <p:cNvSpPr/>
          <p:nvPr/>
        </p:nvSpPr>
        <p:spPr>
          <a:xfrm>
            <a:off x="7175520" y="4941720"/>
            <a:ext cx="144000" cy="358560"/>
          </a:xfrm>
          <a:prstGeom prst="upArrow">
            <a:avLst>
              <a:gd name="adj1" fmla="val 50000"/>
              <a:gd name="adj2" fmla="val 62088"/>
            </a:avLst>
          </a:prstGeom>
          <a:solidFill>
            <a:srgbClr val="FFFF00"/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4" name="CustomShape 10"/>
          <p:cNvSpPr/>
          <p:nvPr/>
        </p:nvSpPr>
        <p:spPr>
          <a:xfrm>
            <a:off x="7824960" y="4005360"/>
            <a:ext cx="215640" cy="502920"/>
          </a:xfrm>
          <a:prstGeom prst="upArrow">
            <a:avLst>
              <a:gd name="adj1" fmla="val 50000"/>
              <a:gd name="adj2" fmla="val 58272"/>
            </a:avLst>
          </a:prstGeom>
          <a:solidFill>
            <a:srgbClr val="FFFF00"/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TextShape 1"/>
          <p:cNvSpPr txBox="1"/>
          <p:nvPr/>
        </p:nvSpPr>
        <p:spPr>
          <a:xfrm>
            <a:off x="1981080" y="274680"/>
            <a:ext cx="8229240" cy="850680"/>
          </a:xfrm>
          <a:prstGeom prst="rect">
            <a:avLst/>
          </a:prstGeom>
          <a:solidFill>
            <a:srgbClr val="D6DCE5"/>
          </a:solidFill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4400" b="1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           Nível Neurológico </a:t>
            </a:r>
            <a:r>
              <a:rPr lang="pt-BR" sz="44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S1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686" name="Picture 2"/>
          <p:cNvPicPr/>
          <p:nvPr/>
        </p:nvPicPr>
        <p:blipFill>
          <a:blip r:embed="rId2" cstate="print"/>
          <a:stretch/>
        </p:blipFill>
        <p:spPr>
          <a:xfrm>
            <a:off x="3719520" y="1144440"/>
            <a:ext cx="4752720" cy="5436720"/>
          </a:xfrm>
          <a:prstGeom prst="rect">
            <a:avLst/>
          </a:prstGeom>
          <a:ln>
            <a:noFill/>
          </a:ln>
        </p:spPr>
      </p:pic>
      <p:sp>
        <p:nvSpPr>
          <p:cNvPr id="687" name="CustomShape 2"/>
          <p:cNvSpPr/>
          <p:nvPr/>
        </p:nvSpPr>
        <p:spPr>
          <a:xfrm>
            <a:off x="3792600" y="4149720"/>
            <a:ext cx="647280" cy="215640"/>
          </a:xfrm>
          <a:prstGeom prst="rightArrow">
            <a:avLst>
              <a:gd name="adj1" fmla="val 50000"/>
              <a:gd name="adj2" fmla="val 50000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88" name="Line 3"/>
          <p:cNvSpPr/>
          <p:nvPr/>
        </p:nvSpPr>
        <p:spPr>
          <a:xfrm>
            <a:off x="5448240" y="1628640"/>
            <a:ext cx="36036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89" name="Line 4"/>
          <p:cNvSpPr/>
          <p:nvPr/>
        </p:nvSpPr>
        <p:spPr>
          <a:xfrm>
            <a:off x="5879880" y="3141360"/>
            <a:ext cx="50328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90" name="Line 5"/>
          <p:cNvSpPr/>
          <p:nvPr/>
        </p:nvSpPr>
        <p:spPr>
          <a:xfrm>
            <a:off x="5879880" y="5157720"/>
            <a:ext cx="79236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91" name="TextShape 6"/>
          <p:cNvSpPr txBox="1"/>
          <p:nvPr/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92" name="TextShape 7"/>
          <p:cNvSpPr txBox="1"/>
          <p:nvPr/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www.semiologiaortopedica.com.br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93" name="TextShape 8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5CD258CD-5225-4ECB-A506-827E471DFF43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84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TextShape 1"/>
          <p:cNvSpPr txBox="1"/>
          <p:nvPr/>
        </p:nvSpPr>
        <p:spPr>
          <a:xfrm>
            <a:off x="854280" y="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pt-BR" sz="4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                                Raiz S1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695" name="Espaço Reservado para Conteúdo 3"/>
          <p:cNvPicPr/>
          <p:nvPr/>
        </p:nvPicPr>
        <p:blipFill>
          <a:blip r:embed="rId2" cstate="print"/>
          <a:stretch/>
        </p:blipFill>
        <p:spPr>
          <a:xfrm>
            <a:off x="3269880" y="1026720"/>
            <a:ext cx="5567400" cy="5598360"/>
          </a:xfrm>
          <a:prstGeom prst="rect">
            <a:avLst/>
          </a:prstGeom>
          <a:ln>
            <a:noFill/>
          </a:ln>
        </p:spPr>
      </p:pic>
      <p:sp>
        <p:nvSpPr>
          <p:cNvPr id="696" name="TextShape 2"/>
          <p:cNvSpPr txBox="1"/>
          <p:nvPr/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97" name="TextShape 3"/>
          <p:cNvSpPr txBox="1"/>
          <p:nvPr/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www.semiologiaortopedica.com.br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98" name="TextShape 4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CF91F108-E8D0-47D2-B2FF-8CD04CF1053B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85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TextShape 1"/>
          <p:cNvSpPr txBox="1"/>
          <p:nvPr/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00" name="TextShape 2"/>
          <p:cNvSpPr txBox="1"/>
          <p:nvPr/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www.semiologiaortopedica.com.br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01" name="TextShape 3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8DAAAECE-A7B2-4401-9500-C01078110B82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86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02" name="TextShape 4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03" name="TextShape 5"/>
          <p:cNvSpPr txBox="1"/>
          <p:nvPr/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pt-BR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704" name="Picture 4"/>
          <p:cNvPicPr/>
          <p:nvPr/>
        </p:nvPicPr>
        <p:blipFill>
          <a:blip r:embed="rId2" cstate="print"/>
          <a:stretch/>
        </p:blipFill>
        <p:spPr>
          <a:xfrm>
            <a:off x="1523880" y="0"/>
            <a:ext cx="9143640" cy="6857640"/>
          </a:xfrm>
          <a:prstGeom prst="rect">
            <a:avLst/>
          </a:prstGeom>
          <a:ln w="9360">
            <a:noFill/>
          </a:ln>
        </p:spPr>
      </p:pic>
      <p:sp>
        <p:nvSpPr>
          <p:cNvPr id="705" name="CustomShape 6"/>
          <p:cNvSpPr/>
          <p:nvPr/>
        </p:nvSpPr>
        <p:spPr>
          <a:xfrm>
            <a:off x="2149560" y="5445000"/>
            <a:ext cx="8221320" cy="1340280"/>
          </a:xfrm>
          <a:prstGeom prst="rect">
            <a:avLst/>
          </a:prstGeom>
          <a:solidFill>
            <a:srgbClr val="0000FF"/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pt-BR" sz="16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(Marcha na Ponta dos pés) </a:t>
            </a:r>
            <a:r>
              <a:rPr lang="pt-BR" sz="16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 andar na ponta dos pés requisita </a:t>
            </a:r>
            <a:r>
              <a:rPr lang="pt-BR" sz="1800" b="1" strike="noStrike" spc="-1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S1</a:t>
            </a:r>
            <a:r>
              <a:rPr lang="pt-BR" sz="1600" b="1" strike="noStrike" spc="-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, 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pt-BR" sz="16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responsável pela inervação do </a:t>
            </a:r>
            <a:r>
              <a:rPr lang="pt-BR" sz="1600" b="1" strike="noStrike" spc="-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grupo muscular gastrossolear, </a:t>
            </a:r>
            <a:r>
              <a:rPr lang="pt-BR" sz="16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que é 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pt-BR" sz="16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Frequentemente acometido </a:t>
            </a:r>
            <a:r>
              <a:rPr lang="pt-BR" sz="1600" b="1" strike="noStrike" spc="-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por hérnia do disco L5-S1</a:t>
            </a:r>
            <a:r>
              <a:rPr lang="pt-BR" sz="16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. 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pt-BR" sz="16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 paciente apresenta total incapacidade de levantar o calcanhar do chão na mesma 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pt-BR" sz="16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Distância que o calcanhar do lado oposto.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pt-BR" sz="16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Depois de alguns passos verifica-se fadiga muscular.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06" name="CustomShape 7"/>
          <p:cNvSpPr/>
          <p:nvPr/>
        </p:nvSpPr>
        <p:spPr>
          <a:xfrm>
            <a:off x="6456240" y="4797360"/>
            <a:ext cx="215640" cy="576000"/>
          </a:xfrm>
          <a:prstGeom prst="downArrow">
            <a:avLst>
              <a:gd name="adj1" fmla="val 50000"/>
              <a:gd name="adj2" fmla="val 66728"/>
            </a:avLst>
          </a:prstGeom>
          <a:solidFill>
            <a:srgbClr val="FFFF00"/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07" name="CustomShape 8"/>
          <p:cNvSpPr/>
          <p:nvPr/>
        </p:nvSpPr>
        <p:spPr>
          <a:xfrm>
            <a:off x="5159520" y="4221000"/>
            <a:ext cx="215640" cy="576000"/>
          </a:xfrm>
          <a:prstGeom prst="upArrow">
            <a:avLst>
              <a:gd name="adj1" fmla="val 50000"/>
              <a:gd name="adj2" fmla="val 66728"/>
            </a:avLst>
          </a:prstGeom>
          <a:solidFill>
            <a:srgbClr val="FFFF00"/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8" name="Picture 2"/>
          <p:cNvPicPr/>
          <p:nvPr/>
        </p:nvPicPr>
        <p:blipFill>
          <a:blip r:embed="rId2" cstate="print"/>
          <a:stretch/>
        </p:blipFill>
        <p:spPr>
          <a:xfrm>
            <a:off x="1401840" y="0"/>
            <a:ext cx="9266040" cy="6857640"/>
          </a:xfrm>
          <a:prstGeom prst="rect">
            <a:avLst/>
          </a:prstGeom>
          <a:ln w="9360">
            <a:noFill/>
          </a:ln>
        </p:spPr>
      </p:pic>
      <p:sp>
        <p:nvSpPr>
          <p:cNvPr id="709" name="CustomShape 1"/>
          <p:cNvSpPr/>
          <p:nvPr/>
        </p:nvSpPr>
        <p:spPr>
          <a:xfrm>
            <a:off x="3287880" y="1268280"/>
            <a:ext cx="720360" cy="21564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0066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10" name="CustomShape 2"/>
          <p:cNvSpPr/>
          <p:nvPr/>
        </p:nvSpPr>
        <p:spPr>
          <a:xfrm>
            <a:off x="3216240" y="4869000"/>
            <a:ext cx="791640" cy="21564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0066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11" name="CustomShape 3"/>
          <p:cNvSpPr/>
          <p:nvPr/>
        </p:nvSpPr>
        <p:spPr>
          <a:xfrm>
            <a:off x="5448240" y="6669000"/>
            <a:ext cx="1726920" cy="2426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 hálux e o 2 PDD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12" name="Line 4"/>
          <p:cNvSpPr/>
          <p:nvPr/>
        </p:nvSpPr>
        <p:spPr>
          <a:xfrm>
            <a:off x="3358800" y="404640"/>
            <a:ext cx="540072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13" name="Line 5"/>
          <p:cNvSpPr/>
          <p:nvPr/>
        </p:nvSpPr>
        <p:spPr>
          <a:xfrm>
            <a:off x="3143160" y="3141360"/>
            <a:ext cx="72072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14" name="Line 6"/>
          <p:cNvSpPr/>
          <p:nvPr/>
        </p:nvSpPr>
        <p:spPr>
          <a:xfrm>
            <a:off x="3071520" y="6237000"/>
            <a:ext cx="79236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15" name="CustomShape 7"/>
          <p:cNvSpPr/>
          <p:nvPr/>
        </p:nvSpPr>
        <p:spPr>
          <a:xfrm>
            <a:off x="6672240" y="692280"/>
            <a:ext cx="1152000" cy="3949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Movimento limitado ou fraco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16" name="CustomShape 8"/>
          <p:cNvSpPr/>
          <p:nvPr/>
        </p:nvSpPr>
        <p:spPr>
          <a:xfrm>
            <a:off x="9947160" y="2997360"/>
            <a:ext cx="720360" cy="3646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L4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17" name="CustomShape 9"/>
          <p:cNvSpPr/>
          <p:nvPr/>
        </p:nvSpPr>
        <p:spPr>
          <a:xfrm rot="13640400">
            <a:off x="9136080" y="2225880"/>
            <a:ext cx="580680" cy="298080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18" name="CustomShape 10"/>
          <p:cNvSpPr/>
          <p:nvPr/>
        </p:nvSpPr>
        <p:spPr>
          <a:xfrm>
            <a:off x="6672240" y="4869000"/>
            <a:ext cx="1152000" cy="18000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Extensão do hálux e do pé.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Pode estar afetada a flexão do pé e do hálux; </a:t>
            </a:r>
            <a:r>
              <a:rPr lang="pt-BR" sz="12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dificuldade para andar sobre oscalcanhares L5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19" name="TextShape 11"/>
          <p:cNvSpPr txBox="1"/>
          <p:nvPr/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20" name="TextShape 12"/>
          <p:cNvSpPr txBox="1"/>
          <p:nvPr/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www.semiologiaortopedica.com.br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21" name="TextShape 13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2C79857F-9293-4FD3-9957-5030465E1BD7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87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2" name="Picture 2"/>
          <p:cNvPicPr/>
          <p:nvPr/>
        </p:nvPicPr>
        <p:blipFill>
          <a:blip r:embed="rId2" cstate="print"/>
          <a:stretch/>
        </p:blipFill>
        <p:spPr>
          <a:xfrm>
            <a:off x="1522440" y="0"/>
            <a:ext cx="9145080" cy="6857640"/>
          </a:xfrm>
          <a:prstGeom prst="rect">
            <a:avLst/>
          </a:prstGeom>
          <a:ln w="9360">
            <a:noFill/>
          </a:ln>
        </p:spPr>
      </p:pic>
      <p:sp>
        <p:nvSpPr>
          <p:cNvPr id="723" name="CustomShape 1"/>
          <p:cNvSpPr/>
          <p:nvPr/>
        </p:nvSpPr>
        <p:spPr>
          <a:xfrm>
            <a:off x="3143160" y="1844640"/>
            <a:ext cx="791640" cy="21564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0066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24" name="CustomShape 2"/>
          <p:cNvSpPr/>
          <p:nvPr/>
        </p:nvSpPr>
        <p:spPr>
          <a:xfrm>
            <a:off x="3287880" y="4076640"/>
            <a:ext cx="791640" cy="21564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25" name="CustomShape 3"/>
          <p:cNvSpPr/>
          <p:nvPr/>
        </p:nvSpPr>
        <p:spPr>
          <a:xfrm>
            <a:off x="5664240" y="333360"/>
            <a:ext cx="863280" cy="215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26" name="CustomShape 4"/>
          <p:cNvSpPr/>
          <p:nvPr/>
        </p:nvSpPr>
        <p:spPr>
          <a:xfrm>
            <a:off x="5664240" y="549360"/>
            <a:ext cx="647280" cy="215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27" name="CustomShape 5"/>
          <p:cNvSpPr/>
          <p:nvPr/>
        </p:nvSpPr>
        <p:spPr>
          <a:xfrm>
            <a:off x="1703520" y="0"/>
            <a:ext cx="2304720" cy="364680"/>
          </a:xfrm>
          <a:prstGeom prst="rect">
            <a:avLst/>
          </a:prstGeom>
          <a:solidFill>
            <a:srgbClr val="FFFF0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Nível da herniação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28" name="CustomShape 6"/>
          <p:cNvSpPr/>
          <p:nvPr/>
        </p:nvSpPr>
        <p:spPr>
          <a:xfrm>
            <a:off x="4367160" y="0"/>
            <a:ext cx="936360" cy="364680"/>
          </a:xfrm>
          <a:prstGeom prst="rect">
            <a:avLst/>
          </a:prstGeom>
          <a:solidFill>
            <a:srgbClr val="FFFF0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Dor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29" name="CustomShape 7"/>
          <p:cNvSpPr/>
          <p:nvPr/>
        </p:nvSpPr>
        <p:spPr>
          <a:xfrm>
            <a:off x="5519880" y="0"/>
            <a:ext cx="1296720" cy="364680"/>
          </a:xfrm>
          <a:prstGeom prst="rect">
            <a:avLst/>
          </a:prstGeom>
          <a:solidFill>
            <a:srgbClr val="FFFF0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Parestesia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30" name="CustomShape 8"/>
          <p:cNvSpPr/>
          <p:nvPr/>
        </p:nvSpPr>
        <p:spPr>
          <a:xfrm>
            <a:off x="6888240" y="0"/>
            <a:ext cx="1007640" cy="364680"/>
          </a:xfrm>
          <a:prstGeom prst="rect">
            <a:avLst/>
          </a:prstGeom>
          <a:solidFill>
            <a:srgbClr val="FFFF0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Paresia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31" name="CustomShape 9"/>
          <p:cNvSpPr/>
          <p:nvPr/>
        </p:nvSpPr>
        <p:spPr>
          <a:xfrm>
            <a:off x="8040600" y="0"/>
            <a:ext cx="1007640" cy="364680"/>
          </a:xfrm>
          <a:prstGeom prst="rect">
            <a:avLst/>
          </a:prstGeom>
          <a:solidFill>
            <a:srgbClr val="FFFF0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Atrofia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32" name="CustomShape 10"/>
          <p:cNvSpPr/>
          <p:nvPr/>
        </p:nvSpPr>
        <p:spPr>
          <a:xfrm>
            <a:off x="9336240" y="0"/>
            <a:ext cx="1223640" cy="364680"/>
          </a:xfrm>
          <a:prstGeom prst="rect">
            <a:avLst/>
          </a:prstGeom>
          <a:solidFill>
            <a:srgbClr val="FFFF0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Reflexos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33" name="CustomShape 11"/>
          <p:cNvSpPr/>
          <p:nvPr/>
        </p:nvSpPr>
        <p:spPr>
          <a:xfrm>
            <a:off x="8112240" y="5732640"/>
            <a:ext cx="1079280" cy="64908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34" name="Line 12"/>
          <p:cNvSpPr/>
          <p:nvPr/>
        </p:nvSpPr>
        <p:spPr>
          <a:xfrm>
            <a:off x="3431880" y="3141360"/>
            <a:ext cx="79236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35" name="Line 13"/>
          <p:cNvSpPr/>
          <p:nvPr/>
        </p:nvSpPr>
        <p:spPr>
          <a:xfrm>
            <a:off x="3143160" y="3357360"/>
            <a:ext cx="576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36" name="Line 14"/>
          <p:cNvSpPr/>
          <p:nvPr/>
        </p:nvSpPr>
        <p:spPr>
          <a:xfrm>
            <a:off x="3216240" y="5805360"/>
            <a:ext cx="86328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37" name="Line 15"/>
          <p:cNvSpPr/>
          <p:nvPr/>
        </p:nvSpPr>
        <p:spPr>
          <a:xfrm>
            <a:off x="3143160" y="6021360"/>
            <a:ext cx="1008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38" name="Line 16"/>
          <p:cNvSpPr/>
          <p:nvPr/>
        </p:nvSpPr>
        <p:spPr>
          <a:xfrm flipV="1">
            <a:off x="5735520" y="3068280"/>
            <a:ext cx="0" cy="64800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39" name="Line 17"/>
          <p:cNvSpPr/>
          <p:nvPr/>
        </p:nvSpPr>
        <p:spPr>
          <a:xfrm>
            <a:off x="3216240" y="6237000"/>
            <a:ext cx="93492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40" name="CustomShape 18"/>
          <p:cNvSpPr/>
          <p:nvPr/>
        </p:nvSpPr>
        <p:spPr>
          <a:xfrm>
            <a:off x="6816600" y="404640"/>
            <a:ext cx="1223640" cy="3949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Movimento limitado ou fraco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41" name="CustomShape 19"/>
          <p:cNvSpPr/>
          <p:nvPr/>
        </p:nvSpPr>
        <p:spPr>
          <a:xfrm>
            <a:off x="10199520" y="5661000"/>
            <a:ext cx="468000" cy="3646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S1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42" name="CustomShape 20"/>
          <p:cNvSpPr/>
          <p:nvPr/>
        </p:nvSpPr>
        <p:spPr>
          <a:xfrm>
            <a:off x="10128240" y="2492280"/>
            <a:ext cx="539280" cy="3646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S1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43" name="CustomShape 21"/>
          <p:cNvSpPr/>
          <p:nvPr/>
        </p:nvSpPr>
        <p:spPr>
          <a:xfrm>
            <a:off x="10199520" y="1916280"/>
            <a:ext cx="468000" cy="217080"/>
          </a:xfrm>
          <a:prstGeom prst="curvedUpArrow">
            <a:avLst>
              <a:gd name="adj1" fmla="val 25000"/>
              <a:gd name="adj2" fmla="val 50000"/>
              <a:gd name="adj3" fmla="val 25000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44" name="CustomShape 22"/>
          <p:cNvSpPr/>
          <p:nvPr/>
        </p:nvSpPr>
        <p:spPr>
          <a:xfrm>
            <a:off x="6888240" y="2853000"/>
            <a:ext cx="1152000" cy="50292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pt-BR" sz="12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 ponta dos pés. S1- Pode ocorrer pé caído</a:t>
            </a:r>
            <a:r>
              <a:rPr lang="pt-BR" sz="11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.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45" name="CustomShape 23"/>
          <p:cNvSpPr/>
          <p:nvPr/>
        </p:nvSpPr>
        <p:spPr>
          <a:xfrm>
            <a:off x="7464240" y="2637000"/>
            <a:ext cx="215640" cy="143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46" name="TextShape 24"/>
          <p:cNvSpPr txBox="1"/>
          <p:nvPr/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47" name="TextShape 25"/>
          <p:cNvSpPr txBox="1"/>
          <p:nvPr/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www.semiologiaortopedica.com.br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48" name="TextShape 26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8E256FA1-B95D-4015-84A9-175EAA4E971A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88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TextShape 1"/>
          <p:cNvSpPr txBox="1"/>
          <p:nvPr/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50" name="TextShape 2"/>
          <p:cNvSpPr txBox="1"/>
          <p:nvPr/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www.semiologiaortopedica.com.br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51" name="TextShape 3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29BAAA26-B656-4A69-A907-E394CE240589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89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752" name="Picture 7"/>
          <p:cNvPicPr/>
          <p:nvPr/>
        </p:nvPicPr>
        <p:blipFill>
          <a:blip r:embed="rId2" cstate="print"/>
          <a:stretch/>
        </p:blipFill>
        <p:spPr>
          <a:xfrm>
            <a:off x="2424240" y="260280"/>
            <a:ext cx="7127640" cy="5963760"/>
          </a:xfrm>
          <a:prstGeom prst="rect">
            <a:avLst/>
          </a:prstGeom>
          <a:ln w="9360">
            <a:noFill/>
          </a:ln>
        </p:spPr>
      </p:pic>
      <p:sp>
        <p:nvSpPr>
          <p:cNvPr id="753" name="CustomShape 4"/>
          <p:cNvSpPr/>
          <p:nvPr/>
        </p:nvSpPr>
        <p:spPr>
          <a:xfrm>
            <a:off x="1847520" y="3441600"/>
            <a:ext cx="2736000" cy="33822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 síndrome da cauda equina é uma grande hérnia discal central que pode comprimir várias raízes da cauda equina.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 prolapso discal de </a:t>
            </a:r>
            <a:r>
              <a:rPr lang="pt-BR" sz="18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L4-L5</a:t>
            </a:r>
            <a:r>
              <a:rPr lang="pt-BR" sz="1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frequentemente é a estrutura ofensora.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É uma emergência ortopédica! 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TextShape 1"/>
          <p:cNvSpPr txBox="1"/>
          <p:nvPr/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16" name="TextShape 2"/>
          <p:cNvSpPr txBox="1"/>
          <p:nvPr/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www.semiologiaortopedica.com.br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17" name="TextShape 3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40C7EEBE-7F80-44EE-8DDF-089D49D75E0D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9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218" name="Picture 4"/>
          <p:cNvPicPr/>
          <p:nvPr/>
        </p:nvPicPr>
        <p:blipFill>
          <a:blip r:embed="rId2" cstate="print"/>
          <a:stretch/>
        </p:blipFill>
        <p:spPr>
          <a:xfrm>
            <a:off x="3143160" y="0"/>
            <a:ext cx="5938560" cy="7273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TextShape 1"/>
          <p:cNvSpPr txBox="1"/>
          <p:nvPr/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55" name="TextShape 2"/>
          <p:cNvSpPr txBox="1"/>
          <p:nvPr/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www.semiologiaortopedica.com.br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56" name="TextShape 3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39B64311-0DE9-44EC-AAEC-4F519939E90E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90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57" name="TextShape 4"/>
          <p:cNvSpPr txBox="1"/>
          <p:nvPr/>
        </p:nvSpPr>
        <p:spPr>
          <a:xfrm>
            <a:off x="1847520" y="0"/>
            <a:ext cx="8362800" cy="1556280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3400" strike="noStrike" spc="-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Características Clínicas da
 </a:t>
            </a:r>
            <a:r>
              <a:rPr lang="pt-BR" sz="3400" b="1" strike="noStrike" spc="-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Herniação do Núcleo Pulposo Lombar 
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58" name="CustomShape 5"/>
          <p:cNvSpPr/>
          <p:nvPr/>
        </p:nvSpPr>
        <p:spPr>
          <a:xfrm>
            <a:off x="2063880" y="1341360"/>
            <a:ext cx="7919640" cy="5059080"/>
          </a:xfrm>
          <a:prstGeom prst="rect">
            <a:avLst/>
          </a:prstGeom>
          <a:blipFill>
            <a:blip r:embed="rId2" cstate="print"/>
            <a:stretch>
              <a:fillRect b="-148397"/>
            </a:stretch>
          </a:blipFill>
          <a:ln w="9360">
            <a:noFill/>
          </a:ln>
          <a:effectLst>
            <a:outerShdw dist="222483" dir="13500000" algn="ctr" rotWithShape="0">
              <a:srgbClr val="80808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59" name="CustomShape 6"/>
          <p:cNvSpPr/>
          <p:nvPr/>
        </p:nvSpPr>
        <p:spPr>
          <a:xfrm>
            <a:off x="1919520" y="1196640"/>
            <a:ext cx="8352720" cy="2736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60" name="CustomShape 7"/>
          <p:cNvSpPr/>
          <p:nvPr/>
        </p:nvSpPr>
        <p:spPr>
          <a:xfrm>
            <a:off x="2351520" y="1845000"/>
            <a:ext cx="691236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24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  Protusão massiva da Cauda Equina = </a:t>
            </a:r>
            <a:r>
              <a:rPr lang="pt-BR" sz="24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Emergência!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61" name="CustomShape 8"/>
          <p:cNvSpPr/>
          <p:nvPr/>
        </p:nvSpPr>
        <p:spPr>
          <a:xfrm>
            <a:off x="1919520" y="2421000"/>
            <a:ext cx="7992360" cy="1461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Modo de início</a:t>
            </a:r>
            <a:r>
              <a:rPr lang="pt-BR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:   agudo, insidioso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Dor</a:t>
            </a:r>
            <a:r>
              <a:rPr lang="pt-BR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:   perineal, na região posterior das coxas e das pernas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Déficit motor</a:t>
            </a:r>
            <a:r>
              <a:rPr lang="pt-BR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:   Bexiga (retenção), incontinência intestinal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Déficit sensorial</a:t>
            </a:r>
            <a:r>
              <a:rPr lang="pt-BR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:   perianal (anestesia em sela)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Perda de reflexo</a:t>
            </a:r>
            <a:r>
              <a:rPr lang="pt-BR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:   cremastérico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62" name="CustomShape 9"/>
          <p:cNvSpPr/>
          <p:nvPr/>
        </p:nvSpPr>
        <p:spPr>
          <a:xfrm>
            <a:off x="1991520" y="3789000"/>
            <a:ext cx="2304000" cy="36468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Nível da herniação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63" name="CustomShape 10"/>
          <p:cNvSpPr/>
          <p:nvPr/>
        </p:nvSpPr>
        <p:spPr>
          <a:xfrm>
            <a:off x="4439880" y="3861000"/>
            <a:ext cx="935640" cy="36468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Dor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64" name="CustomShape 11"/>
          <p:cNvSpPr/>
          <p:nvPr/>
        </p:nvSpPr>
        <p:spPr>
          <a:xfrm>
            <a:off x="5447880" y="3789000"/>
            <a:ext cx="1151640" cy="36468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Parestesia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65" name="CustomShape 12"/>
          <p:cNvSpPr/>
          <p:nvPr/>
        </p:nvSpPr>
        <p:spPr>
          <a:xfrm>
            <a:off x="6744240" y="3717000"/>
            <a:ext cx="935640" cy="36468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Paresia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66" name="CustomShape 13"/>
          <p:cNvSpPr/>
          <p:nvPr/>
        </p:nvSpPr>
        <p:spPr>
          <a:xfrm>
            <a:off x="7752240" y="3717000"/>
            <a:ext cx="1007640" cy="36468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Atrofia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67" name="CustomShape 14"/>
          <p:cNvSpPr/>
          <p:nvPr/>
        </p:nvSpPr>
        <p:spPr>
          <a:xfrm>
            <a:off x="8832240" y="3645000"/>
            <a:ext cx="1151640" cy="36468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Reflexos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" name="Picture 2"/>
          <p:cNvPicPr/>
          <p:nvPr/>
        </p:nvPicPr>
        <p:blipFill>
          <a:blip r:embed="rId2" cstate="print"/>
          <a:stretch/>
        </p:blipFill>
        <p:spPr>
          <a:xfrm>
            <a:off x="1512720" y="0"/>
            <a:ext cx="9154800" cy="6870600"/>
          </a:xfrm>
          <a:prstGeom prst="rect">
            <a:avLst/>
          </a:prstGeom>
          <a:ln w="9360">
            <a:noFill/>
          </a:ln>
        </p:spPr>
      </p:pic>
      <p:sp>
        <p:nvSpPr>
          <p:cNvPr id="769" name="TextShape 1"/>
          <p:cNvSpPr txBox="1"/>
          <p:nvPr/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70" name="TextShape 2"/>
          <p:cNvSpPr txBox="1"/>
          <p:nvPr/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www.semiologiaortopedica.com.br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71" name="TextShape 3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5377E38E-CCC1-474A-8B1B-DCAA568D2E55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91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TextShape 1"/>
          <p:cNvSpPr txBox="1"/>
          <p:nvPr/>
        </p:nvSpPr>
        <p:spPr>
          <a:xfrm>
            <a:off x="1991520" y="260640"/>
            <a:ext cx="8229240" cy="1142640"/>
          </a:xfrm>
          <a:prstGeom prst="rect">
            <a:avLst/>
          </a:prstGeom>
          <a:solidFill>
            <a:srgbClr val="BDD7EE"/>
          </a:solidFill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pt-BR" sz="3200" b="1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
Síndrome do Bumbum Sarado 
[Síndrome de Piriforme]</a:t>
            </a:r>
            <a:r>
              <a:rPr lang="pt-BR" sz="3200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
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773" name="Espaço Reservado para Conteúdo 3"/>
          <p:cNvPicPr/>
          <p:nvPr/>
        </p:nvPicPr>
        <p:blipFill>
          <a:blip r:embed="rId2" cstate="print"/>
          <a:stretch/>
        </p:blipFill>
        <p:spPr>
          <a:xfrm>
            <a:off x="1919520" y="2493000"/>
            <a:ext cx="8280720" cy="2880000"/>
          </a:xfrm>
          <a:prstGeom prst="rect">
            <a:avLst/>
          </a:prstGeom>
          <a:ln w="9360">
            <a:noFill/>
          </a:ln>
        </p:spPr>
      </p:pic>
      <p:sp>
        <p:nvSpPr>
          <p:cNvPr id="774" name="TextShape 2"/>
          <p:cNvSpPr txBox="1"/>
          <p:nvPr/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75" name="TextShape 3"/>
          <p:cNvSpPr txBox="1"/>
          <p:nvPr/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www.semiologiaortopedica.com.br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76" name="TextShape 4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E2D6287D-48AD-4A1D-ADE9-4688995AB062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92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TextShape 1"/>
          <p:cNvSpPr txBox="1"/>
          <p:nvPr/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78" name="TextShape 2"/>
          <p:cNvSpPr txBox="1"/>
          <p:nvPr/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www.semiologiaortopedica.com.br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79" name="TextShape 3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5EECDEDC-12E0-402B-AB0D-467B0BD4E5AF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93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780" name="Picture 2"/>
          <p:cNvPicPr/>
          <p:nvPr/>
        </p:nvPicPr>
        <p:blipFill>
          <a:blip r:embed="rId2" cstate="print"/>
          <a:stretch/>
        </p:blipFill>
        <p:spPr>
          <a:xfrm>
            <a:off x="2782800" y="476280"/>
            <a:ext cx="7201080" cy="5974920"/>
          </a:xfrm>
          <a:prstGeom prst="rect">
            <a:avLst/>
          </a:prstGeom>
          <a:ln>
            <a:noFill/>
          </a:ln>
        </p:spPr>
      </p:pic>
      <p:sp>
        <p:nvSpPr>
          <p:cNvPr id="781" name="CustomShape 4"/>
          <p:cNvSpPr/>
          <p:nvPr/>
        </p:nvSpPr>
        <p:spPr>
          <a:xfrm>
            <a:off x="1703520" y="1412640"/>
            <a:ext cx="1583640" cy="17362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Relação anatômica entre o músculo piriforme e o nervo ciático.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2" name="Picture 2"/>
          <p:cNvPicPr/>
          <p:nvPr/>
        </p:nvPicPr>
        <p:blipFill>
          <a:blip r:embed="rId2" cstate="print"/>
          <a:stretch/>
        </p:blipFill>
        <p:spPr>
          <a:xfrm>
            <a:off x="2711520" y="1550160"/>
            <a:ext cx="5976360" cy="5307480"/>
          </a:xfrm>
          <a:prstGeom prst="rect">
            <a:avLst/>
          </a:prstGeom>
          <a:ln w="9360">
            <a:noFill/>
          </a:ln>
        </p:spPr>
      </p:pic>
      <p:sp>
        <p:nvSpPr>
          <p:cNvPr id="783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solidFill>
            <a:srgbClr val="BDD7EE"/>
          </a:solidFill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pt-BR" sz="3200" b="1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Síndrome do Piriforme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84" name="TextShape 2"/>
          <p:cNvSpPr txBox="1"/>
          <p:nvPr/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85" name="TextShape 3"/>
          <p:cNvSpPr txBox="1"/>
          <p:nvPr/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www.semiologiaortopedica.com.br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86" name="TextShape 4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D8FC5C01-068B-4A27-B3FC-3C199DC930FB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94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7" name="Picture 2"/>
          <p:cNvPicPr/>
          <p:nvPr/>
        </p:nvPicPr>
        <p:blipFill>
          <a:blip r:embed="rId2" cstate="print"/>
          <a:stretch/>
        </p:blipFill>
        <p:spPr>
          <a:xfrm>
            <a:off x="1539000" y="476640"/>
            <a:ext cx="9128880" cy="5904360"/>
          </a:xfrm>
          <a:prstGeom prst="rect">
            <a:avLst/>
          </a:prstGeom>
          <a:ln w="9360">
            <a:noFill/>
          </a:ln>
        </p:spPr>
      </p:pic>
      <p:sp>
        <p:nvSpPr>
          <p:cNvPr id="788" name="CustomShape 1"/>
          <p:cNvSpPr/>
          <p:nvPr/>
        </p:nvSpPr>
        <p:spPr>
          <a:xfrm>
            <a:off x="4367880" y="2493000"/>
            <a:ext cx="1728000" cy="935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89" name="TextShape 2"/>
          <p:cNvSpPr txBox="1"/>
          <p:nvPr/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90" name="TextShape 3"/>
          <p:cNvSpPr txBox="1"/>
          <p:nvPr/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www.semiologiaortopedica.com.br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91" name="TextShape 4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3A45CF58-B354-4CE3-9BFD-31DFE1F02675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95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2" name="Picture 2"/>
          <p:cNvPicPr/>
          <p:nvPr/>
        </p:nvPicPr>
        <p:blipFill>
          <a:blip r:embed="rId2" cstate="print"/>
          <a:stretch/>
        </p:blipFill>
        <p:spPr>
          <a:xfrm>
            <a:off x="2495520" y="1503720"/>
            <a:ext cx="7055280" cy="5353920"/>
          </a:xfrm>
          <a:prstGeom prst="rect">
            <a:avLst/>
          </a:prstGeom>
          <a:ln w="9360">
            <a:noFill/>
          </a:ln>
        </p:spPr>
      </p:pic>
      <p:sp>
        <p:nvSpPr>
          <p:cNvPr id="793" name="CustomShape 1"/>
          <p:cNvSpPr/>
          <p:nvPr/>
        </p:nvSpPr>
        <p:spPr>
          <a:xfrm>
            <a:off x="6960240" y="3285000"/>
            <a:ext cx="215640" cy="71964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94" name="CustomShape 2"/>
          <p:cNvSpPr/>
          <p:nvPr/>
        </p:nvSpPr>
        <p:spPr>
          <a:xfrm>
            <a:off x="1703520" y="116640"/>
            <a:ext cx="8496720" cy="25282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44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          </a:t>
            </a:r>
            <a:r>
              <a:rPr lang="pt-BR" sz="44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Sinal de Bonnet                    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44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          </a:t>
            </a:r>
            <a:r>
              <a:rPr lang="pt-BR" sz="2400" b="1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Síndrome do músculo Piriforme 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2400" b="1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               ou do “Bumbum sarado”das academias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24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 manobra </a:t>
            </a:r>
            <a:r>
              <a:rPr lang="pt-BR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consiste na realização da </a:t>
            </a:r>
            <a:r>
              <a:rPr lang="pt-BR" sz="2400" i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rotação medial do quadril com o joelho fletido a 90º </a:t>
            </a:r>
            <a:r>
              <a:rPr lang="pt-BR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com o paciente em decúbito ventral 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95" name="CustomShape 3"/>
          <p:cNvSpPr/>
          <p:nvPr/>
        </p:nvSpPr>
        <p:spPr>
          <a:xfrm>
            <a:off x="7680240" y="3141000"/>
            <a:ext cx="2664000" cy="301644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24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 </a:t>
            </a:r>
            <a:r>
              <a:rPr lang="pt-BR" sz="2400" b="1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resposta positiva </a:t>
            </a:r>
            <a:r>
              <a:rPr lang="pt-BR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é dor irradiada ao membro inferior devido a compressão ou irritação do ciático produzida pelo músculo piriforme.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96" name="CustomShape 4"/>
          <p:cNvSpPr/>
          <p:nvPr/>
        </p:nvSpPr>
        <p:spPr>
          <a:xfrm rot="19795800">
            <a:off x="5628600" y="3460680"/>
            <a:ext cx="927720" cy="429480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97" name="CustomShape 5"/>
          <p:cNvSpPr/>
          <p:nvPr/>
        </p:nvSpPr>
        <p:spPr>
          <a:xfrm>
            <a:off x="1919520" y="3573000"/>
            <a:ext cx="2160000" cy="228492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 doloroso = </a:t>
            </a:r>
            <a:r>
              <a:rPr lang="pt-BR" sz="1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tendinite do piriforme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Desenvolvimento de dor irrdiada = </a:t>
            </a:r>
            <a:r>
              <a:rPr lang="pt-BR" sz="1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síndrome do piriforme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98" name="TextShape 6"/>
          <p:cNvSpPr txBox="1"/>
          <p:nvPr/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99" name="TextShape 7"/>
          <p:cNvSpPr txBox="1"/>
          <p:nvPr/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www.semiologiaortopedica.com.br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00" name="TextShape 8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840017D3-C09D-4FC8-BB8C-19EECAE9DC12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96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TextShape 1"/>
          <p:cNvSpPr txBox="1"/>
          <p:nvPr/>
        </p:nvSpPr>
        <p:spPr>
          <a:xfrm>
            <a:off x="1981080" y="274680"/>
            <a:ext cx="8229240" cy="849600"/>
          </a:xfrm>
          <a:prstGeom prst="rect">
            <a:avLst/>
          </a:prstGeom>
          <a:solidFill>
            <a:srgbClr val="D6DCE5"/>
          </a:solidFill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2400" b="1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Dor Referida</a:t>
            </a:r>
            <a:r>
              <a:rPr lang="pt-BR" sz="2400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
</a:t>
            </a:r>
            <a:r>
              <a:rPr lang="pt-BR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 </a:t>
            </a:r>
            <a:r>
              <a:rPr lang="pt-BR" sz="2400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da e para a </a:t>
            </a:r>
            <a:r>
              <a:rPr lang="pt-BR" sz="24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Coluna Lombar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02" name="CustomShape 2"/>
          <p:cNvSpPr/>
          <p:nvPr/>
        </p:nvSpPr>
        <p:spPr>
          <a:xfrm>
            <a:off x="4224240" y="1268280"/>
            <a:ext cx="3742920" cy="5132160"/>
          </a:xfrm>
          <a:prstGeom prst="rect">
            <a:avLst/>
          </a:prstGeom>
          <a:blipFill>
            <a:blip r:embed="rId2" cstate="print"/>
            <a:stretch>
              <a:fillRect b="-203753"/>
            </a:stretch>
          </a:blipFill>
          <a:ln w="9360">
            <a:noFill/>
          </a:ln>
          <a:effectLst>
            <a:outerShdw dist="150806" dir="13500000" algn="ctr" rotWithShape="0">
              <a:srgbClr val="80808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3" name="TextShape 3"/>
          <p:cNvSpPr txBox="1"/>
          <p:nvPr/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04" name="TextShape 4"/>
          <p:cNvSpPr txBox="1"/>
          <p:nvPr/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www.semiologiaortopedica.com.br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05" name="TextShape 5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2534E073-823B-45B5-BACF-A3A1CC6F8B26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97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Line 1"/>
          <p:cNvSpPr/>
          <p:nvPr/>
        </p:nvSpPr>
        <p:spPr>
          <a:xfrm>
            <a:off x="2063520" y="1125360"/>
            <a:ext cx="129528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07" name="TextShape 2"/>
          <p:cNvSpPr txBox="1"/>
          <p:nvPr/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08" name="TextShape 3"/>
          <p:cNvSpPr txBox="1"/>
          <p:nvPr/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www.semiologiaortopedica.com.br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09" name="TextShape 4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7A10510E-76F9-479A-A670-2F2433D0A702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98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810" name="Imagem 809"/>
          <p:cNvPicPr/>
          <p:nvPr/>
        </p:nvPicPr>
        <p:blipFill>
          <a:blip r:embed="rId2" cstate="print"/>
          <a:stretch/>
        </p:blipFill>
        <p:spPr>
          <a:xfrm>
            <a:off x="1523880" y="254160"/>
            <a:ext cx="9131400" cy="6642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CustomShape 1"/>
          <p:cNvSpPr/>
          <p:nvPr/>
        </p:nvSpPr>
        <p:spPr>
          <a:xfrm>
            <a:off x="7032240" y="692640"/>
            <a:ext cx="2447640" cy="364680"/>
          </a:xfrm>
          <a:prstGeom prst="rect">
            <a:avLst/>
          </a:prstGeom>
          <a:solidFill>
            <a:srgbClr val="FFFF0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 </a:t>
            </a:r>
            <a:r>
              <a:rPr lang="pt-BR" sz="18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Dor esclerogênica</a:t>
            </a:r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12" name="TextShape 2"/>
          <p:cNvSpPr txBox="1"/>
          <p:nvPr/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19/10/17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13" name="TextShape 3"/>
          <p:cNvSpPr txBox="1"/>
          <p:nvPr/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www.semiologiaortopedica.com.br</a:t>
            </a:r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14" name="TextShape 4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422A1717-BDB6-4B35-935F-6DB9EBC71E19}" type="slidenum">
              <a:rPr lang="pt-B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99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815" name="Imagem 814"/>
          <p:cNvPicPr/>
          <p:nvPr/>
        </p:nvPicPr>
        <p:blipFill>
          <a:blip r:embed="rId2" cstate="print"/>
          <a:stretch/>
        </p:blipFill>
        <p:spPr>
          <a:xfrm>
            <a:off x="2629080" y="177840"/>
            <a:ext cx="7264440" cy="495360"/>
          </a:xfrm>
          <a:prstGeom prst="rect">
            <a:avLst/>
          </a:prstGeom>
          <a:ln>
            <a:noFill/>
          </a:ln>
        </p:spPr>
      </p:pic>
      <p:pic>
        <p:nvPicPr>
          <p:cNvPr id="816" name="Imagem 815"/>
          <p:cNvPicPr/>
          <p:nvPr/>
        </p:nvPicPr>
        <p:blipFill>
          <a:blip r:embed="rId3" cstate="print"/>
          <a:stretch/>
        </p:blipFill>
        <p:spPr>
          <a:xfrm>
            <a:off x="1892160" y="673200"/>
            <a:ext cx="8763120" cy="6172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</TotalTime>
  <Words>2319</Words>
  <Application>Microsoft Office PowerPoint</Application>
  <PresentationFormat>Personalizar</PresentationFormat>
  <Paragraphs>592</Paragraphs>
  <Slides>112</Slides>
  <Notes>5</Notes>
  <HiddenSlides>0</HiddenSlides>
  <MMClips>0</MMClips>
  <ScaleCrop>false</ScaleCrop>
  <HeadingPairs>
    <vt:vector size="4" baseType="variant">
      <vt:variant>
        <vt:lpstr>Tema</vt:lpstr>
      </vt:variant>
      <vt:variant>
        <vt:i4>4</vt:i4>
      </vt:variant>
      <vt:variant>
        <vt:lpstr>Títulos de slides</vt:lpstr>
      </vt:variant>
      <vt:variant>
        <vt:i4>112</vt:i4>
      </vt:variant>
    </vt:vector>
  </HeadingPairs>
  <TitlesOfParts>
    <vt:vector size="116" baseType="lpstr">
      <vt:lpstr>Tema do Office</vt:lpstr>
      <vt:lpstr>Office Theme</vt:lpstr>
      <vt:lpstr>Office Theme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Neuropatias Compressivas do MS</dc:title>
  <dc:creator>jose heitor fernandes</dc:creator>
  <cp:lastModifiedBy>ses14277158</cp:lastModifiedBy>
  <cp:revision>53</cp:revision>
  <dcterms:created xsi:type="dcterms:W3CDTF">2017-02-22T14:06:19Z</dcterms:created>
  <dcterms:modified xsi:type="dcterms:W3CDTF">2017-10-20T12:44:39Z</dcterms:modified>
  <dc:language>pt-BR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5</vt:i4>
  </property>
  <property fmtid="{D5CDD505-2E9C-101B-9397-08002B2CF9AE}" pid="8" name="PresentationFormat">
    <vt:lpwstr>Widescreen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112</vt:i4>
  </property>
</Properties>
</file>