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Segoe UI" charset="0"/>
              </a:defRPr>
            </a:lvl1pPr>
          </a:lstStyle>
          <a:p>
            <a:fld id="{86B6B96D-D5A4-49D1-ACD5-E9EB7A6CD29D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CE17C8-BE10-46AF-BCDD-F1B3FE3A57E1}" type="slidenum">
              <a:rPr lang="pt-BR"/>
              <a:pPr/>
              <a:t>1</a:t>
            </a:fld>
            <a:endParaRPr lang="pt-BR"/>
          </a:p>
        </p:txBody>
      </p:sp>
      <p:sp>
        <p:nvSpPr>
          <p:cNvPr id="962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53023E-81A4-4C20-AC77-BAC6B131644E}" type="slidenum">
              <a:rPr lang="pt-BR"/>
              <a:pPr/>
              <a:t>10</a:t>
            </a:fld>
            <a:endParaRPr lang="pt-BR"/>
          </a:p>
        </p:txBody>
      </p:sp>
      <p:sp>
        <p:nvSpPr>
          <p:cNvPr id="1054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8D856E-C871-40F7-A34B-ED97D4886DCB}" type="slidenum">
              <a:rPr lang="pt-BR"/>
              <a:pPr/>
              <a:t>11</a:t>
            </a:fld>
            <a:endParaRPr lang="pt-BR"/>
          </a:p>
        </p:txBody>
      </p:sp>
      <p:sp>
        <p:nvSpPr>
          <p:cNvPr id="1064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A16A3C-4978-41EC-9DE7-318B227BB084}" type="slidenum">
              <a:rPr lang="pt-BR"/>
              <a:pPr/>
              <a:t>12</a:t>
            </a:fld>
            <a:endParaRPr lang="pt-BR"/>
          </a:p>
        </p:txBody>
      </p:sp>
      <p:sp>
        <p:nvSpPr>
          <p:cNvPr id="1075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17C712-2A1E-4BF3-BE5F-24603146576B}" type="slidenum">
              <a:rPr lang="pt-BR"/>
              <a:pPr/>
              <a:t>13</a:t>
            </a:fld>
            <a:endParaRPr lang="pt-BR"/>
          </a:p>
        </p:txBody>
      </p:sp>
      <p:sp>
        <p:nvSpPr>
          <p:cNvPr id="1085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57A6DC-079B-4FA4-9024-4B54B9D5043E}" type="slidenum">
              <a:rPr lang="pt-BR"/>
              <a:pPr/>
              <a:t>14</a:t>
            </a:fld>
            <a:endParaRPr lang="pt-BR"/>
          </a:p>
        </p:txBody>
      </p:sp>
      <p:sp>
        <p:nvSpPr>
          <p:cNvPr id="1095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F78B78-C754-40D1-A19C-4B06BA5081DD}" type="slidenum">
              <a:rPr lang="pt-BR"/>
              <a:pPr/>
              <a:t>15</a:t>
            </a:fld>
            <a:endParaRPr lang="pt-BR"/>
          </a:p>
        </p:txBody>
      </p:sp>
      <p:sp>
        <p:nvSpPr>
          <p:cNvPr id="1105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39E48F-E341-4B09-8B0F-B68DCFD97333}" type="slidenum">
              <a:rPr lang="pt-BR"/>
              <a:pPr/>
              <a:t>16</a:t>
            </a:fld>
            <a:endParaRPr lang="pt-BR"/>
          </a:p>
        </p:txBody>
      </p:sp>
      <p:sp>
        <p:nvSpPr>
          <p:cNvPr id="1116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E90D77-B535-43E2-89EE-13589D0B3BA7}" type="slidenum">
              <a:rPr lang="pt-BR"/>
              <a:pPr/>
              <a:t>17</a:t>
            </a:fld>
            <a:endParaRPr lang="pt-BR"/>
          </a:p>
        </p:txBody>
      </p:sp>
      <p:sp>
        <p:nvSpPr>
          <p:cNvPr id="1126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17FF1C-4BBA-4E1C-BD59-48B05E2689FA}" type="slidenum">
              <a:rPr lang="pt-BR"/>
              <a:pPr/>
              <a:t>18</a:t>
            </a:fld>
            <a:endParaRPr lang="pt-BR"/>
          </a:p>
        </p:txBody>
      </p:sp>
      <p:sp>
        <p:nvSpPr>
          <p:cNvPr id="1136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6B429F-2228-4072-8E82-C94D7F5102F8}" type="slidenum">
              <a:rPr lang="pt-BR"/>
              <a:pPr/>
              <a:t>19</a:t>
            </a:fld>
            <a:endParaRPr lang="pt-BR"/>
          </a:p>
        </p:txBody>
      </p:sp>
      <p:sp>
        <p:nvSpPr>
          <p:cNvPr id="1146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98CD6C-02A3-4996-8ACF-FB32785905B9}" type="slidenum">
              <a:rPr lang="pt-BR"/>
              <a:pPr/>
              <a:t>2</a:t>
            </a:fld>
            <a:endParaRPr lang="pt-BR"/>
          </a:p>
        </p:txBody>
      </p:sp>
      <p:sp>
        <p:nvSpPr>
          <p:cNvPr id="972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83D020-D3E4-4945-BAA3-A86CC3212C24}" type="slidenum">
              <a:rPr lang="pt-BR"/>
              <a:pPr/>
              <a:t>20</a:t>
            </a:fld>
            <a:endParaRPr lang="pt-BR"/>
          </a:p>
        </p:txBody>
      </p:sp>
      <p:sp>
        <p:nvSpPr>
          <p:cNvPr id="1157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E9FDAF-D867-432D-8803-F0196FDFDD79}" type="slidenum">
              <a:rPr lang="pt-BR"/>
              <a:pPr/>
              <a:t>21</a:t>
            </a:fld>
            <a:endParaRPr lang="pt-BR"/>
          </a:p>
        </p:txBody>
      </p:sp>
      <p:sp>
        <p:nvSpPr>
          <p:cNvPr id="1167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811421-46F0-415A-83D0-B3EA233CCF9C}" type="slidenum">
              <a:rPr lang="pt-BR"/>
              <a:pPr/>
              <a:t>22</a:t>
            </a:fld>
            <a:endParaRPr lang="pt-BR"/>
          </a:p>
        </p:txBody>
      </p:sp>
      <p:sp>
        <p:nvSpPr>
          <p:cNvPr id="1177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5184A6-66A5-40D4-964E-74CC1BE147C3}" type="slidenum">
              <a:rPr lang="pt-BR"/>
              <a:pPr/>
              <a:t>23</a:t>
            </a:fld>
            <a:endParaRPr lang="pt-BR"/>
          </a:p>
        </p:txBody>
      </p:sp>
      <p:sp>
        <p:nvSpPr>
          <p:cNvPr id="1187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C2D506-73FF-4023-8D72-73CFB979D89C}" type="slidenum">
              <a:rPr lang="pt-BR"/>
              <a:pPr/>
              <a:t>24</a:t>
            </a:fld>
            <a:endParaRPr lang="pt-BR"/>
          </a:p>
        </p:txBody>
      </p:sp>
      <p:sp>
        <p:nvSpPr>
          <p:cNvPr id="1198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AAA687-A33A-4E5D-B80A-C491EE7A217C}" type="slidenum">
              <a:rPr lang="pt-BR"/>
              <a:pPr/>
              <a:t>25</a:t>
            </a:fld>
            <a:endParaRPr lang="pt-BR"/>
          </a:p>
        </p:txBody>
      </p:sp>
      <p:sp>
        <p:nvSpPr>
          <p:cNvPr id="1208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82E5BD-0851-481B-9716-E2F0D832B443}" type="slidenum">
              <a:rPr lang="pt-BR"/>
              <a:pPr/>
              <a:t>26</a:t>
            </a:fld>
            <a:endParaRPr lang="pt-BR"/>
          </a:p>
        </p:txBody>
      </p:sp>
      <p:sp>
        <p:nvSpPr>
          <p:cNvPr id="1218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2D8348-542B-46F3-A5DC-E711D4305820}" type="slidenum">
              <a:rPr lang="pt-BR"/>
              <a:pPr/>
              <a:t>27</a:t>
            </a:fld>
            <a:endParaRPr lang="pt-BR"/>
          </a:p>
        </p:txBody>
      </p:sp>
      <p:sp>
        <p:nvSpPr>
          <p:cNvPr id="1228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69356C-AF8C-4B5A-9416-0D1AF0641138}" type="slidenum">
              <a:rPr lang="pt-BR"/>
              <a:pPr/>
              <a:t>28</a:t>
            </a:fld>
            <a:endParaRPr lang="pt-BR"/>
          </a:p>
        </p:txBody>
      </p:sp>
      <p:sp>
        <p:nvSpPr>
          <p:cNvPr id="1239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986C4D-1DFE-4CB4-9B5C-F70FC4F3808D}" type="slidenum">
              <a:rPr lang="pt-BR"/>
              <a:pPr/>
              <a:t>29</a:t>
            </a:fld>
            <a:endParaRPr lang="pt-BR"/>
          </a:p>
        </p:txBody>
      </p:sp>
      <p:sp>
        <p:nvSpPr>
          <p:cNvPr id="1249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0C3BF1-71DF-4E70-AA34-C4347A1510AE}" type="slidenum">
              <a:rPr lang="pt-BR"/>
              <a:pPr/>
              <a:t>3</a:t>
            </a:fld>
            <a:endParaRPr lang="pt-BR"/>
          </a:p>
        </p:txBody>
      </p:sp>
      <p:sp>
        <p:nvSpPr>
          <p:cNvPr id="983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82E379-9B19-4678-B447-E781ED91CB06}" type="slidenum">
              <a:rPr lang="pt-BR"/>
              <a:pPr/>
              <a:t>30</a:t>
            </a:fld>
            <a:endParaRPr lang="pt-BR"/>
          </a:p>
        </p:txBody>
      </p:sp>
      <p:sp>
        <p:nvSpPr>
          <p:cNvPr id="1259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203984-BEE5-4C95-98A0-4CC23D28B0A2}" type="slidenum">
              <a:rPr lang="pt-BR"/>
              <a:pPr/>
              <a:t>31</a:t>
            </a:fld>
            <a:endParaRPr lang="pt-BR"/>
          </a:p>
        </p:txBody>
      </p:sp>
      <p:sp>
        <p:nvSpPr>
          <p:cNvPr id="1269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6966EC-4E87-429C-8907-1CDB7BE7B4B5}" type="slidenum">
              <a:rPr lang="pt-BR"/>
              <a:pPr/>
              <a:t>32</a:t>
            </a:fld>
            <a:endParaRPr lang="pt-BR"/>
          </a:p>
        </p:txBody>
      </p:sp>
      <p:sp>
        <p:nvSpPr>
          <p:cNvPr id="1280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02D705-F25B-4D68-8F39-6793B19A9632}" type="slidenum">
              <a:rPr lang="pt-BR"/>
              <a:pPr/>
              <a:t>33</a:t>
            </a:fld>
            <a:endParaRPr lang="pt-BR"/>
          </a:p>
        </p:txBody>
      </p:sp>
      <p:sp>
        <p:nvSpPr>
          <p:cNvPr id="1290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3D45F0-54CD-46A0-B1DB-5E0DAF14832F}" type="slidenum">
              <a:rPr lang="pt-BR"/>
              <a:pPr/>
              <a:t>34</a:t>
            </a:fld>
            <a:endParaRPr lang="pt-BR"/>
          </a:p>
        </p:txBody>
      </p:sp>
      <p:sp>
        <p:nvSpPr>
          <p:cNvPr id="1300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EB7336-B195-416B-AB51-EE07471578A1}" type="slidenum">
              <a:rPr lang="pt-BR"/>
              <a:pPr/>
              <a:t>35</a:t>
            </a:fld>
            <a:endParaRPr lang="pt-BR"/>
          </a:p>
        </p:txBody>
      </p:sp>
      <p:sp>
        <p:nvSpPr>
          <p:cNvPr id="1310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9B21EA-657B-4B82-B03A-082E0D87D09F}" type="slidenum">
              <a:rPr lang="pt-BR"/>
              <a:pPr/>
              <a:t>36</a:t>
            </a:fld>
            <a:endParaRPr lang="pt-BR"/>
          </a:p>
        </p:txBody>
      </p:sp>
      <p:sp>
        <p:nvSpPr>
          <p:cNvPr id="1320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5648A9-D5A6-41B8-B7B6-9719F02AA1D2}" type="slidenum">
              <a:rPr lang="pt-BR"/>
              <a:pPr/>
              <a:t>37</a:t>
            </a:fld>
            <a:endParaRPr lang="pt-BR"/>
          </a:p>
        </p:txBody>
      </p:sp>
      <p:sp>
        <p:nvSpPr>
          <p:cNvPr id="1331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912A94-B2F0-4E45-B8FB-ECB0B19F8D89}" type="slidenum">
              <a:rPr lang="pt-BR"/>
              <a:pPr/>
              <a:t>38</a:t>
            </a:fld>
            <a:endParaRPr lang="pt-BR"/>
          </a:p>
        </p:txBody>
      </p:sp>
      <p:sp>
        <p:nvSpPr>
          <p:cNvPr id="1341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EBB7C5-D794-4CBC-8223-7682907B07D1}" type="slidenum">
              <a:rPr lang="pt-BR"/>
              <a:pPr/>
              <a:t>39</a:t>
            </a:fld>
            <a:endParaRPr lang="pt-BR"/>
          </a:p>
        </p:txBody>
      </p:sp>
      <p:sp>
        <p:nvSpPr>
          <p:cNvPr id="1351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37E2BB-46BC-4AC5-AB88-988D666EA51D}" type="slidenum">
              <a:rPr lang="pt-BR"/>
              <a:pPr/>
              <a:t>4</a:t>
            </a:fld>
            <a:endParaRPr lang="pt-BR"/>
          </a:p>
        </p:txBody>
      </p:sp>
      <p:sp>
        <p:nvSpPr>
          <p:cNvPr id="993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D6E12A-0E6A-4AD6-8417-74B2B796AEBE}" type="slidenum">
              <a:rPr lang="pt-BR"/>
              <a:pPr/>
              <a:t>40</a:t>
            </a:fld>
            <a:endParaRPr lang="pt-BR"/>
          </a:p>
        </p:txBody>
      </p:sp>
      <p:sp>
        <p:nvSpPr>
          <p:cNvPr id="1361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F0A326-C3F3-4F85-8644-5849C5E76494}" type="slidenum">
              <a:rPr lang="pt-BR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40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BF131B-647F-4E73-A8E6-C273A466F088}" type="slidenum">
              <a:rPr lang="pt-BR"/>
              <a:pPr/>
              <a:t>41</a:t>
            </a:fld>
            <a:endParaRPr lang="pt-BR"/>
          </a:p>
        </p:txBody>
      </p:sp>
      <p:sp>
        <p:nvSpPr>
          <p:cNvPr id="1372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115584-2F0D-4B43-B55B-4FCC05EEE22F}" type="slidenum">
              <a:rPr lang="pt-BR"/>
              <a:pPr/>
              <a:t>42</a:t>
            </a:fld>
            <a:endParaRPr lang="pt-BR"/>
          </a:p>
        </p:txBody>
      </p:sp>
      <p:sp>
        <p:nvSpPr>
          <p:cNvPr id="1382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8BF285-C3D8-43E6-B6A6-EC6383B84E18}" type="slidenum">
              <a:rPr lang="pt-BR"/>
              <a:pPr/>
              <a:t>43</a:t>
            </a:fld>
            <a:endParaRPr lang="pt-BR"/>
          </a:p>
        </p:txBody>
      </p:sp>
      <p:sp>
        <p:nvSpPr>
          <p:cNvPr id="1392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F2154A-39E7-40A7-93DF-05B7FC9C29F7}" type="slidenum">
              <a:rPr lang="pt-BR"/>
              <a:pPr/>
              <a:t>44</a:t>
            </a:fld>
            <a:endParaRPr lang="pt-BR"/>
          </a:p>
        </p:txBody>
      </p:sp>
      <p:sp>
        <p:nvSpPr>
          <p:cNvPr id="140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27002A-CF79-4B43-89E0-64495B9580FD}" type="slidenum">
              <a:rPr lang="pt-BR"/>
              <a:pPr/>
              <a:t>45</a:t>
            </a:fld>
            <a:endParaRPr lang="pt-BR"/>
          </a:p>
        </p:txBody>
      </p:sp>
      <p:sp>
        <p:nvSpPr>
          <p:cNvPr id="141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45A1A5-9B72-48E8-9F60-64DC57EC27B4}" type="slidenum">
              <a:rPr lang="pt-BR"/>
              <a:pPr/>
              <a:t>46</a:t>
            </a:fld>
            <a:endParaRPr lang="pt-BR"/>
          </a:p>
        </p:txBody>
      </p:sp>
      <p:sp>
        <p:nvSpPr>
          <p:cNvPr id="142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09A0D1-1940-4D81-84CC-1686B23B7C40}" type="slidenum">
              <a:rPr lang="pt-BR"/>
              <a:pPr/>
              <a:t>47</a:t>
            </a:fld>
            <a:endParaRPr lang="pt-BR"/>
          </a:p>
        </p:txBody>
      </p:sp>
      <p:sp>
        <p:nvSpPr>
          <p:cNvPr id="143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D4287F-B0C9-474B-AFED-D425E5874B2D}" type="slidenum">
              <a:rPr lang="pt-BR"/>
              <a:pPr/>
              <a:t>48</a:t>
            </a:fld>
            <a:endParaRPr lang="pt-BR"/>
          </a:p>
        </p:txBody>
      </p:sp>
      <p:sp>
        <p:nvSpPr>
          <p:cNvPr id="144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EE7B85-3E49-41E2-B80A-ABCD662ED0A3}" type="slidenum">
              <a:rPr lang="pt-BR"/>
              <a:pPr/>
              <a:t>49</a:t>
            </a:fld>
            <a:endParaRPr lang="pt-BR"/>
          </a:p>
        </p:txBody>
      </p:sp>
      <p:sp>
        <p:nvSpPr>
          <p:cNvPr id="145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4FC51B-242C-4B3D-B508-210AF2AA75BF}" type="slidenum">
              <a:rPr lang="pt-BR"/>
              <a:pPr/>
              <a:t>5</a:t>
            </a:fld>
            <a:endParaRPr lang="pt-BR"/>
          </a:p>
        </p:txBody>
      </p:sp>
      <p:sp>
        <p:nvSpPr>
          <p:cNvPr id="1003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16794B-D76A-4711-85D2-2D390B49F09D}" type="slidenum">
              <a:rPr lang="pt-BR"/>
              <a:pPr/>
              <a:t>50</a:t>
            </a:fld>
            <a:endParaRPr lang="pt-BR"/>
          </a:p>
        </p:txBody>
      </p:sp>
      <p:sp>
        <p:nvSpPr>
          <p:cNvPr id="146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BC93D9-4F43-4C3A-B10F-FA7539D071E6}" type="slidenum">
              <a:rPr lang="pt-BR"/>
              <a:pPr/>
              <a:t>51</a:t>
            </a:fld>
            <a:endParaRPr lang="pt-BR"/>
          </a:p>
        </p:txBody>
      </p:sp>
      <p:sp>
        <p:nvSpPr>
          <p:cNvPr id="147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0E1395-FC77-4612-8352-3A3A1D32DFF4}" type="slidenum">
              <a:rPr lang="pt-BR"/>
              <a:pPr/>
              <a:t>52</a:t>
            </a:fld>
            <a:endParaRPr lang="pt-BR"/>
          </a:p>
        </p:txBody>
      </p:sp>
      <p:sp>
        <p:nvSpPr>
          <p:cNvPr id="148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A2AF3D-8710-4B9A-9CA3-E65FD79784F7}" type="slidenum">
              <a:rPr lang="pt-BR"/>
              <a:pPr/>
              <a:t>53</a:t>
            </a:fld>
            <a:endParaRPr lang="pt-BR"/>
          </a:p>
        </p:txBody>
      </p:sp>
      <p:sp>
        <p:nvSpPr>
          <p:cNvPr id="149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1F1ED3-D035-47B9-A2E8-80E7272BF05C}" type="slidenum">
              <a:rPr lang="pt-BR"/>
              <a:pPr/>
              <a:t>54</a:t>
            </a:fld>
            <a:endParaRPr lang="pt-BR"/>
          </a:p>
        </p:txBody>
      </p:sp>
      <p:sp>
        <p:nvSpPr>
          <p:cNvPr id="150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5C864B-A897-4EB1-9344-785D4F8C2D28}" type="slidenum">
              <a:rPr lang="pt-BR"/>
              <a:pPr/>
              <a:t>55</a:t>
            </a:fld>
            <a:endParaRPr lang="pt-BR"/>
          </a:p>
        </p:txBody>
      </p:sp>
      <p:sp>
        <p:nvSpPr>
          <p:cNvPr id="151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100558-1304-4C51-96C8-6D55CF587C7B}" type="slidenum">
              <a:rPr lang="pt-BR"/>
              <a:pPr/>
              <a:t>56</a:t>
            </a:fld>
            <a:endParaRPr lang="pt-BR"/>
          </a:p>
        </p:txBody>
      </p:sp>
      <p:sp>
        <p:nvSpPr>
          <p:cNvPr id="152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D534A7-6F1D-4458-9295-349F88F6D322}" type="slidenum">
              <a:rPr lang="pt-BR"/>
              <a:pPr/>
              <a:t>57</a:t>
            </a:fld>
            <a:endParaRPr lang="pt-BR"/>
          </a:p>
        </p:txBody>
      </p:sp>
      <p:sp>
        <p:nvSpPr>
          <p:cNvPr id="153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59597D-8E70-4E23-A67C-6A8648912698}" type="slidenum">
              <a:rPr lang="pt-BR"/>
              <a:pPr/>
              <a:t>58</a:t>
            </a:fld>
            <a:endParaRPr lang="pt-BR"/>
          </a:p>
        </p:txBody>
      </p:sp>
      <p:sp>
        <p:nvSpPr>
          <p:cNvPr id="154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849B04-30E8-4427-B5ED-49BE1CBC05A0}" type="slidenum">
              <a:rPr lang="pt-BR"/>
              <a:pPr/>
              <a:t>59</a:t>
            </a:fld>
            <a:endParaRPr lang="pt-BR"/>
          </a:p>
        </p:txBody>
      </p:sp>
      <p:sp>
        <p:nvSpPr>
          <p:cNvPr id="155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106A73-AD6D-4A3A-A824-F4532B13084E}" type="slidenum">
              <a:rPr lang="pt-BR"/>
              <a:pPr/>
              <a:t>6</a:t>
            </a:fld>
            <a:endParaRPr lang="pt-BR"/>
          </a:p>
        </p:txBody>
      </p:sp>
      <p:sp>
        <p:nvSpPr>
          <p:cNvPr id="1013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58B552-FC85-444F-91BF-760FD8803964}" type="slidenum">
              <a:rPr lang="pt-BR"/>
              <a:pPr/>
              <a:t>60</a:t>
            </a:fld>
            <a:endParaRPr lang="pt-BR"/>
          </a:p>
        </p:txBody>
      </p:sp>
      <p:sp>
        <p:nvSpPr>
          <p:cNvPr id="156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552AC1-11FC-4C2A-AA97-10E81D176678}" type="slidenum">
              <a:rPr lang="pt-BR"/>
              <a:pPr/>
              <a:t>61</a:t>
            </a:fld>
            <a:endParaRPr lang="pt-BR"/>
          </a:p>
        </p:txBody>
      </p:sp>
      <p:sp>
        <p:nvSpPr>
          <p:cNvPr id="157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A0B491-3DC4-4A12-B046-281643F8049E}" type="slidenum">
              <a:rPr lang="pt-BR"/>
              <a:pPr/>
              <a:t>62</a:t>
            </a:fld>
            <a:endParaRPr lang="pt-BR"/>
          </a:p>
        </p:txBody>
      </p:sp>
      <p:sp>
        <p:nvSpPr>
          <p:cNvPr id="158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BFE014-E7B7-4AF8-9D76-69B73E95A70B}" type="slidenum">
              <a:rPr lang="pt-BR"/>
              <a:pPr/>
              <a:t>63</a:t>
            </a:fld>
            <a:endParaRPr lang="pt-BR"/>
          </a:p>
        </p:txBody>
      </p:sp>
      <p:sp>
        <p:nvSpPr>
          <p:cNvPr id="159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275501-EAB4-4432-A88C-F118E7BFBC60}" type="slidenum">
              <a:rPr lang="pt-BR"/>
              <a:pPr/>
              <a:t>64</a:t>
            </a:fld>
            <a:endParaRPr lang="pt-BR"/>
          </a:p>
        </p:txBody>
      </p:sp>
      <p:sp>
        <p:nvSpPr>
          <p:cNvPr id="160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E86538-DC00-4EC2-98F0-79A8EF1269F7}" type="slidenum">
              <a:rPr lang="pt-BR"/>
              <a:pPr/>
              <a:t>65</a:t>
            </a:fld>
            <a:endParaRPr lang="pt-BR"/>
          </a:p>
        </p:txBody>
      </p:sp>
      <p:sp>
        <p:nvSpPr>
          <p:cNvPr id="161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DD0B82-419C-49DE-9E70-2F356D1B6234}" type="slidenum">
              <a:rPr lang="pt-BR"/>
              <a:pPr/>
              <a:t>66</a:t>
            </a:fld>
            <a:endParaRPr lang="pt-BR"/>
          </a:p>
        </p:txBody>
      </p:sp>
      <p:sp>
        <p:nvSpPr>
          <p:cNvPr id="162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96F66A-D62C-44E4-9055-0A7E4EF8591D}" type="slidenum">
              <a:rPr lang="pt-BR"/>
              <a:pPr/>
              <a:t>67</a:t>
            </a:fld>
            <a:endParaRPr lang="pt-BR"/>
          </a:p>
        </p:txBody>
      </p:sp>
      <p:sp>
        <p:nvSpPr>
          <p:cNvPr id="163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6DCAF4-A3E2-4116-A32E-4E456509D4AA}" type="slidenum">
              <a:rPr lang="pt-BR"/>
              <a:pPr/>
              <a:t>68</a:t>
            </a:fld>
            <a:endParaRPr lang="pt-BR"/>
          </a:p>
        </p:txBody>
      </p:sp>
      <p:sp>
        <p:nvSpPr>
          <p:cNvPr id="164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C0E031-63B4-466F-9268-BAA5CA8FBE0B}" type="slidenum">
              <a:rPr lang="pt-BR"/>
              <a:pPr/>
              <a:t>69</a:t>
            </a:fld>
            <a:endParaRPr lang="pt-BR"/>
          </a:p>
        </p:txBody>
      </p:sp>
      <p:sp>
        <p:nvSpPr>
          <p:cNvPr id="165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8EBA4B-2252-4636-AAC4-A282E927CC24}" type="slidenum">
              <a:rPr lang="pt-BR"/>
              <a:pPr/>
              <a:t>7</a:t>
            </a:fld>
            <a:endParaRPr lang="pt-BR"/>
          </a:p>
        </p:txBody>
      </p:sp>
      <p:sp>
        <p:nvSpPr>
          <p:cNvPr id="1024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2C587D-EB86-4535-A4B1-46D5E823AE8D}" type="slidenum">
              <a:rPr lang="pt-BR"/>
              <a:pPr/>
              <a:t>70</a:t>
            </a:fld>
            <a:endParaRPr lang="pt-BR"/>
          </a:p>
        </p:txBody>
      </p:sp>
      <p:sp>
        <p:nvSpPr>
          <p:cNvPr id="166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75C0CE-4F1B-42FD-ACA3-A54ABD62CF6A}" type="slidenum">
              <a:rPr lang="pt-BR"/>
              <a:pPr/>
              <a:t>71</a:t>
            </a:fld>
            <a:endParaRPr lang="pt-BR"/>
          </a:p>
        </p:txBody>
      </p:sp>
      <p:sp>
        <p:nvSpPr>
          <p:cNvPr id="167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A2E3E0-7989-4E0C-B166-28AFF66121BB}" type="slidenum">
              <a:rPr lang="pt-BR"/>
              <a:pPr/>
              <a:t>72</a:t>
            </a:fld>
            <a:endParaRPr lang="pt-BR"/>
          </a:p>
        </p:txBody>
      </p:sp>
      <p:sp>
        <p:nvSpPr>
          <p:cNvPr id="168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5B4A5F-2678-4EEB-AD7A-35ED1A932CE5}" type="slidenum">
              <a:rPr lang="pt-BR"/>
              <a:pPr/>
              <a:t>73</a:t>
            </a:fld>
            <a:endParaRPr lang="pt-BR"/>
          </a:p>
        </p:txBody>
      </p:sp>
      <p:sp>
        <p:nvSpPr>
          <p:cNvPr id="169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45B841-B3B8-4CCE-BBAF-644DB081A335}" type="slidenum">
              <a:rPr lang="pt-BR"/>
              <a:pPr/>
              <a:t>74</a:t>
            </a:fld>
            <a:endParaRPr lang="pt-BR"/>
          </a:p>
        </p:txBody>
      </p:sp>
      <p:sp>
        <p:nvSpPr>
          <p:cNvPr id="171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03A029-558E-49FB-B987-9C2F7386753B}" type="slidenum">
              <a:rPr lang="pt-BR"/>
              <a:pPr/>
              <a:t>75</a:t>
            </a:fld>
            <a:endParaRPr lang="pt-BR"/>
          </a:p>
        </p:txBody>
      </p:sp>
      <p:sp>
        <p:nvSpPr>
          <p:cNvPr id="172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E3A2E7-A2D2-415B-AD9B-6A94C2C29460}" type="slidenum">
              <a:rPr lang="pt-BR"/>
              <a:pPr/>
              <a:t>76</a:t>
            </a:fld>
            <a:endParaRPr lang="pt-BR"/>
          </a:p>
        </p:txBody>
      </p:sp>
      <p:sp>
        <p:nvSpPr>
          <p:cNvPr id="173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89E48F-79BE-4A1A-A41E-C8C1945A5052}" type="slidenum">
              <a:rPr lang="pt-BR"/>
              <a:pPr/>
              <a:t>77</a:t>
            </a:fld>
            <a:endParaRPr lang="pt-BR"/>
          </a:p>
        </p:txBody>
      </p:sp>
      <p:sp>
        <p:nvSpPr>
          <p:cNvPr id="174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8558E3-7BEB-40AE-9EC3-3B0747BFA9D5}" type="slidenum">
              <a:rPr lang="pt-BR"/>
              <a:pPr/>
              <a:t>78</a:t>
            </a:fld>
            <a:endParaRPr lang="pt-BR"/>
          </a:p>
        </p:txBody>
      </p:sp>
      <p:sp>
        <p:nvSpPr>
          <p:cNvPr id="175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1C0376-D5A3-421C-B87D-3488DE24C823}" type="slidenum">
              <a:rPr lang="pt-BR"/>
              <a:pPr/>
              <a:t>79</a:t>
            </a:fld>
            <a:endParaRPr lang="pt-BR"/>
          </a:p>
        </p:txBody>
      </p:sp>
      <p:sp>
        <p:nvSpPr>
          <p:cNvPr id="176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36A058-C633-4AB6-8403-D9E8AB05228B}" type="slidenum">
              <a:rPr lang="pt-BR"/>
              <a:pPr/>
              <a:t>8</a:t>
            </a:fld>
            <a:endParaRPr lang="pt-BR"/>
          </a:p>
        </p:txBody>
      </p:sp>
      <p:sp>
        <p:nvSpPr>
          <p:cNvPr id="1034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F8B532-2862-4A09-A4D7-9E49400CB6F0}" type="slidenum">
              <a:rPr lang="pt-BR"/>
              <a:pPr/>
              <a:t>80</a:t>
            </a:fld>
            <a:endParaRPr lang="pt-BR"/>
          </a:p>
        </p:txBody>
      </p:sp>
      <p:sp>
        <p:nvSpPr>
          <p:cNvPr id="177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52F326-DFEC-4F8E-BD74-573B4E65CBD4}" type="slidenum">
              <a:rPr lang="pt-BR"/>
              <a:pPr/>
              <a:t>81</a:t>
            </a:fld>
            <a:endParaRPr lang="pt-BR"/>
          </a:p>
        </p:txBody>
      </p:sp>
      <p:sp>
        <p:nvSpPr>
          <p:cNvPr id="178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F79A3E-3C2B-414C-8CF7-CD868E960DA5}" type="slidenum">
              <a:rPr lang="pt-BR"/>
              <a:pPr/>
              <a:t>82</a:t>
            </a:fld>
            <a:endParaRPr lang="pt-BR"/>
          </a:p>
        </p:txBody>
      </p:sp>
      <p:sp>
        <p:nvSpPr>
          <p:cNvPr id="179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2C9B7D-B5E6-48E3-AF6C-877A5657ADE9}" type="slidenum">
              <a:rPr lang="pt-BR"/>
              <a:pPr/>
              <a:t>83</a:t>
            </a:fld>
            <a:endParaRPr lang="pt-BR"/>
          </a:p>
        </p:txBody>
      </p:sp>
      <p:sp>
        <p:nvSpPr>
          <p:cNvPr id="180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39C3E2-938F-4859-9C69-18148B169E44}" type="slidenum">
              <a:rPr lang="pt-BR"/>
              <a:pPr/>
              <a:t>84</a:t>
            </a:fld>
            <a:endParaRPr lang="pt-BR"/>
          </a:p>
        </p:txBody>
      </p:sp>
      <p:sp>
        <p:nvSpPr>
          <p:cNvPr id="181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3D1F7A-4C88-4E2E-8462-19F4FDD1F19B}" type="slidenum">
              <a:rPr lang="pt-BR"/>
              <a:pPr/>
              <a:t>85</a:t>
            </a:fld>
            <a:endParaRPr lang="pt-BR"/>
          </a:p>
        </p:txBody>
      </p:sp>
      <p:sp>
        <p:nvSpPr>
          <p:cNvPr id="182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0F8622-5B5F-4EF1-B066-F278AA46CE31}" type="slidenum">
              <a:rPr lang="pt-BR"/>
              <a:pPr/>
              <a:t>86</a:t>
            </a:fld>
            <a:endParaRPr lang="pt-BR"/>
          </a:p>
        </p:txBody>
      </p:sp>
      <p:sp>
        <p:nvSpPr>
          <p:cNvPr id="183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31DB66-90AC-4440-A1A5-A3662575E104}" type="slidenum">
              <a:rPr lang="pt-BR"/>
              <a:pPr/>
              <a:t>87</a:t>
            </a:fld>
            <a:endParaRPr lang="pt-BR"/>
          </a:p>
        </p:txBody>
      </p:sp>
      <p:sp>
        <p:nvSpPr>
          <p:cNvPr id="184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6C4F7E-CEA2-48E5-8456-4E027ABAC396}" type="slidenum">
              <a:rPr lang="pt-BR"/>
              <a:pPr/>
              <a:t>88</a:t>
            </a:fld>
            <a:endParaRPr lang="pt-BR"/>
          </a:p>
        </p:txBody>
      </p:sp>
      <p:sp>
        <p:nvSpPr>
          <p:cNvPr id="185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CDF433-E14A-48B4-8EBE-A178853F3AE5}" type="slidenum">
              <a:rPr lang="pt-BR"/>
              <a:pPr/>
              <a:t>89</a:t>
            </a:fld>
            <a:endParaRPr lang="pt-BR"/>
          </a:p>
        </p:txBody>
      </p:sp>
      <p:sp>
        <p:nvSpPr>
          <p:cNvPr id="186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74C027-D511-4A47-AFD0-288D5D68D3B6}" type="slidenum">
              <a:rPr lang="pt-BR"/>
              <a:pPr/>
              <a:t>9</a:t>
            </a:fld>
            <a:endParaRPr lang="pt-BR"/>
          </a:p>
        </p:txBody>
      </p:sp>
      <p:sp>
        <p:nvSpPr>
          <p:cNvPr id="1044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FF3601-6FC1-49AC-896D-4074127679F5}" type="slidenum">
              <a:rPr lang="pt-BR"/>
              <a:pPr/>
              <a:t>90</a:t>
            </a:fld>
            <a:endParaRPr lang="pt-BR"/>
          </a:p>
        </p:txBody>
      </p:sp>
      <p:sp>
        <p:nvSpPr>
          <p:cNvPr id="187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EAB2DB-8858-4689-AB3D-DF9BA32DA9B8}" type="slidenum">
              <a:rPr lang="pt-BR"/>
              <a:pPr/>
              <a:t>91</a:t>
            </a:fld>
            <a:endParaRPr lang="pt-BR"/>
          </a:p>
        </p:txBody>
      </p:sp>
      <p:sp>
        <p:nvSpPr>
          <p:cNvPr id="188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19/10/17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José Heitor Machado Fernandes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6F46C6-5FD0-4093-8CB0-4E0964976D7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19/10/17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José Heitor Machado Fernandes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0F4CEA-6E3C-4FF7-A05D-E9F77DFA6E6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19/10/17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José Heitor Machado Fernandes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A31F1D-F63F-4F22-BC53-14392E53CBF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19/10/17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José Heitor Machado Fernandes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8FD07C-6412-41C5-A628-53246838246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19/10/17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José Heitor Machado Fernandes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8E31FA-6A14-4BFE-8B0F-DDD5C101885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19/10/17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José Heitor Machado Fernandes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9CB93B-8F95-4042-BB1F-1A945EA608D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19/10/17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José Heitor Machado Fernandes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C5EF7E-FF87-4C35-8B16-AB23EC51E74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19/10/17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José Heitor Machado Fernandes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6F8146-7240-4EAC-B7BC-328EA29AA04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19/10/17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José Heitor Machado Fernandes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8A1880-B240-4F64-9AB7-2CA10F3FFB7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19/10/17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José Heitor Machado Fernandes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FADC41-8C3D-4905-ACD1-166A9944F31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19/10/17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Dr. José Heitor Machado Fernandes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42059B-03B1-4F02-8A6C-7C5F3AB16E9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Segoe UI" charset="0"/>
              </a:defRPr>
            </a:lvl1pPr>
          </a:lstStyle>
          <a:p>
            <a:r>
              <a:rPr lang="pt-BR"/>
              <a:t>19/10/17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Segoe UI" charset="0"/>
              </a:defRPr>
            </a:lvl1pPr>
          </a:lstStyle>
          <a:p>
            <a:r>
              <a:rPr lang="en-US"/>
              <a:t>Dr. José Heitor Machado Fernandes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Segoe UI" charset="0"/>
              </a:defRPr>
            </a:lvl1pPr>
          </a:lstStyle>
          <a:p>
            <a:fld id="{8A5B26E6-D589-4FC1-9CE3-BF23927A1DE1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orthoinfo.aaos.org/topic.cfm?topic=a00068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ssh.org/handcare/hand-arm-conditions/tennis-elbow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13B0225-673C-4961-9382-8015F3A46709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15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FFFFFF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15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FFFFFF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15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FFFFFF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15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FFFFFF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15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FFFFFF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15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FFFFFF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15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FFFFFF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15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FFFFFF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15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FFFFFF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15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FFFFFF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15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FFFFFF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15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FFFFFF"/>
              </a:solidFill>
            </a:endParaRPr>
          </a:p>
          <a:p>
            <a:pPr marL="341313" indent="-341313" algn="ctr" eaLnBrk="1" hangingPunct="1">
              <a:lnSpc>
                <a:spcPct val="80000"/>
              </a:lnSpc>
              <a:spcBef>
                <a:spcPts val="10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>
                <a:solidFill>
                  <a:srgbClr val="FFFFFF"/>
                </a:solidFill>
              </a:rPr>
              <a:t> </a:t>
            </a:r>
            <a:r>
              <a:rPr lang="pt-BR" sz="4000" b="1">
                <a:solidFill>
                  <a:srgbClr val="FF3300"/>
                </a:solidFill>
              </a:rPr>
              <a:t>PATOLOGIAS TENDÍNEAS</a:t>
            </a:r>
          </a:p>
          <a:p>
            <a:pPr marL="342900" indent="-341313" algn="ctr"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4000" b="1">
                <a:solidFill>
                  <a:srgbClr val="FF3300"/>
                </a:solidFill>
              </a:rPr>
              <a:t>     INFLAMATÓRIAS</a:t>
            </a:r>
            <a:r>
              <a:rPr lang="pt-BR" sz="3600" b="1">
                <a:solidFill>
                  <a:srgbClr val="FF9900"/>
                </a:solidFill>
              </a:rPr>
              <a:t> </a:t>
            </a:r>
          </a:p>
          <a:p>
            <a:pPr marL="342900" indent="-341313" algn="ctr"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3600" b="1">
              <a:solidFill>
                <a:srgbClr val="FF9900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FF99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>
              <a:solidFill>
                <a:srgbClr val="FF9900"/>
              </a:solidFill>
            </a:endParaRPr>
          </a:p>
          <a:p>
            <a:pPr marL="342900" indent="-341313" algn="ctr" eaLnBrk="1" hangingPunct="1">
              <a:lnSpc>
                <a:spcPct val="80000"/>
              </a:lnSpc>
              <a:spcBef>
                <a:spcPts val="1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400">
                <a:solidFill>
                  <a:srgbClr val="000000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C2E2130-7A45-4618-8A07-186E3C31405F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20713"/>
            <a:ext cx="5649912" cy="4237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659563" y="1412875"/>
            <a:ext cx="2233612" cy="35290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</a:rPr>
              <a:t>1- Ligamento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</a:rPr>
              <a:t>Córaco-acromial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</a:rPr>
              <a:t>2- acrômio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</a:rPr>
              <a:t>3- bolsa sub-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</a:rPr>
              <a:t>acromial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</a:rPr>
              <a:t>4- tendão do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</a:rPr>
              <a:t>Supraespinhoso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</a:rPr>
              <a:t>na tuberosidade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</a:rPr>
              <a:t>maior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</a:rPr>
              <a:t>5- cabeça do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</a:rPr>
              <a:t>úmero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D4E71D0-C980-4757-B945-E27225856EB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66738"/>
            <a:ext cx="7345363" cy="5508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38518F7-ED59-43E4-9F93-1249AAADBEA1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43000"/>
            <a:ext cx="54864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02FA27-E863-4D45-9DE0-A58DF99AE536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33375"/>
            <a:ext cx="5357813" cy="575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7AE1280-1817-4D16-A807-EC159CD245A8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68413"/>
            <a:ext cx="4286250" cy="428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68413"/>
            <a:ext cx="4286250" cy="428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109B525-F56B-4FC6-B190-627FF2691B64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66738"/>
            <a:ext cx="7488238" cy="5616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93F4EE5-7621-426A-902D-57E9E01C5A39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12763"/>
            <a:ext cx="7488237" cy="5616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12C029-C532-4AD9-B774-1FFF9D407437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33375"/>
            <a:ext cx="4535488" cy="575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1445573-DBE5-408A-9D13-1D4047A89717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25" y="333375"/>
            <a:ext cx="5438775" cy="5832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62FACC5-33D9-4225-AA51-8AC2F34AEBF8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66738"/>
            <a:ext cx="7561263" cy="5670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0F49BDD-C74E-4245-95BB-6916AA0BF452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ESSENCIAL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33CC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>
                <a:solidFill>
                  <a:srgbClr val="0033CC"/>
                </a:solidFill>
              </a:rPr>
              <a:t>Estudar ao longo da vida;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33CC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>
              <a:solidFill>
                <a:srgbClr val="0033CC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33CC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>
                <a:solidFill>
                  <a:srgbClr val="0033CC"/>
                </a:solidFill>
              </a:rPr>
              <a:t>O Professor não ensina, ele cria as condições e ambiente propício à aprendizagem;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33CC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>
              <a:solidFill>
                <a:srgbClr val="0033CC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33CC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>
                <a:solidFill>
                  <a:srgbClr val="0033CC"/>
                </a:solidFill>
              </a:rPr>
              <a:t>A aprendizagem é responsabilidade do aluno;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33CC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>
              <a:solidFill>
                <a:srgbClr val="0033CC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0033CC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>
                <a:solidFill>
                  <a:srgbClr val="0033CC"/>
                </a:solidFill>
              </a:rPr>
              <a:t>Os roteiros de estudo tem a finalidade de orientar o aluno sobre os pontos essenciais da temática ministrada;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E6CAD9C-E96D-4471-A4F8-AEF2362FEAD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782638"/>
            <a:ext cx="6842125" cy="513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B0EC3C-7AC2-486C-B64A-B3EC0ADC0A04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187450" y="1268413"/>
            <a:ext cx="6478588" cy="5113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1800" b="1">
                <a:solidFill>
                  <a:srgbClr val="FFFFFF"/>
                </a:solidFill>
              </a:rPr>
              <a:t>     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2800" b="1">
              <a:solidFill>
                <a:srgbClr val="0033CC"/>
              </a:solidFill>
            </a:endParaRPr>
          </a:p>
          <a:p>
            <a:pPr marL="341313" indent="-339725" eaLnBrk="1" hangingPunct="1">
              <a:lnSpc>
                <a:spcPct val="80000"/>
              </a:lnSpc>
              <a:spcBef>
                <a:spcPts val="700"/>
              </a:spcBef>
              <a:buClr>
                <a:srgbClr val="FF3300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800" b="1">
                <a:solidFill>
                  <a:srgbClr val="FF3300"/>
                </a:solidFill>
              </a:rPr>
              <a:t>Tendinite do M. Supra-espinhoso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700" b="1">
                <a:solidFill>
                  <a:srgbClr val="0033CC"/>
                </a:solidFill>
              </a:rPr>
              <a:t>                  </a:t>
            </a:r>
            <a:r>
              <a:rPr lang="pt-BR" b="1">
                <a:solidFill>
                  <a:srgbClr val="0033CC"/>
                </a:solidFill>
              </a:rPr>
              <a:t>Teste de Neer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b="1">
                <a:solidFill>
                  <a:srgbClr val="0033CC"/>
                </a:solidFill>
              </a:rPr>
              <a:t>      Teste de Jobe (rotação externa )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b="1">
                <a:solidFill>
                  <a:srgbClr val="0033CC"/>
                </a:solidFill>
              </a:rPr>
              <a:t>      Teste de Patte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b="1">
                <a:solidFill>
                  <a:srgbClr val="0033CC"/>
                </a:solidFill>
              </a:rPr>
              <a:t>       Empty  Can Test ( rotação interna)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b="1">
              <a:solidFill>
                <a:srgbClr val="0033CC"/>
              </a:solidFill>
            </a:endParaRP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>
                <a:solidFill>
                  <a:srgbClr val="0033CC"/>
                </a:solidFill>
              </a:rPr>
              <a:t>     </a:t>
            </a:r>
            <a:r>
              <a:rPr lang="pt-BR" u="sng">
                <a:solidFill>
                  <a:srgbClr val="FF9933"/>
                </a:solidFill>
              </a:rPr>
              <a:t>Manguito Rotador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>
                <a:solidFill>
                  <a:srgbClr val="FF9933"/>
                </a:solidFill>
              </a:rPr>
              <a:t>     </a:t>
            </a:r>
            <a:r>
              <a:rPr lang="pt-BR" i="1">
                <a:solidFill>
                  <a:srgbClr val="CC6600"/>
                </a:solidFill>
              </a:rPr>
              <a:t>3 Rotadores Externos-</a:t>
            </a:r>
            <a:r>
              <a:rPr lang="pt-BR" i="1">
                <a:solidFill>
                  <a:srgbClr val="FF9933"/>
                </a:solidFill>
              </a:rPr>
              <a:t> Supra-espinhoso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i="1">
                <a:solidFill>
                  <a:srgbClr val="FF9933"/>
                </a:solidFill>
              </a:rPr>
              <a:t>                                         - Infra-espinhoso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i="1">
                <a:solidFill>
                  <a:srgbClr val="CC6600"/>
                </a:solidFill>
              </a:rPr>
              <a:t>                                         </a:t>
            </a:r>
            <a:r>
              <a:rPr lang="pt-BR" i="1">
                <a:solidFill>
                  <a:srgbClr val="FF9933"/>
                </a:solidFill>
              </a:rPr>
              <a:t>- Redondo Menor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1400" i="1">
                <a:solidFill>
                  <a:srgbClr val="CC6600"/>
                </a:solidFill>
              </a:rPr>
              <a:t>     </a:t>
            </a:r>
            <a:r>
              <a:rPr lang="pt-BR" i="1">
                <a:solidFill>
                  <a:srgbClr val="CC6600"/>
                </a:solidFill>
              </a:rPr>
              <a:t>1 Rotador Interno</a:t>
            </a:r>
            <a:r>
              <a:rPr lang="pt-BR" i="1">
                <a:solidFill>
                  <a:srgbClr val="FF9933"/>
                </a:solidFill>
              </a:rPr>
              <a:t>  - Subescapular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1400" i="1">
              <a:solidFill>
                <a:srgbClr val="0033CC"/>
              </a:solidFill>
            </a:endParaRPr>
          </a:p>
          <a:p>
            <a:pPr marL="341313" indent="-339725" eaLnBrk="1" hangingPunct="1">
              <a:lnSpc>
                <a:spcPct val="80000"/>
              </a:lnSpc>
              <a:spcBef>
                <a:spcPts val="150"/>
              </a:spcBef>
              <a:buClr>
                <a:srgbClr val="0033CC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600" i="1">
              <a:solidFill>
                <a:srgbClr val="0033CC"/>
              </a:solidFill>
            </a:endParaRPr>
          </a:p>
          <a:p>
            <a:pPr marL="342900" indent="-341313" algn="ctr" eaLnBrk="1" hangingPunct="1">
              <a:lnSpc>
                <a:spcPct val="80000"/>
              </a:lnSpc>
              <a:spcBef>
                <a:spcPts val="25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100">
                <a:solidFill>
                  <a:srgbClr val="000000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72C97B6-100F-44DE-A0D4-CF075BFBB252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0033CC"/>
                </a:solidFill>
              </a:rPr>
              <a:t>Tipos de Forma de Acrômio</a:t>
            </a:r>
            <a:r>
              <a:rPr lang="pt-BR">
                <a:solidFill>
                  <a:srgbClr val="000000"/>
                </a:solidFill>
              </a:rPr>
              <a:t> - Bigliani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700213"/>
            <a:ext cx="6408737" cy="3960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C3442B-3F8C-46CE-846E-CCC888AA9AE9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>
                <a:solidFill>
                  <a:srgbClr val="0033CC"/>
                </a:solidFill>
              </a:rPr>
              <a:t>Tendinite com ruptura parcial de tendão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0350" y="1524000"/>
            <a:ext cx="3543300" cy="381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842E9DA-B16E-40E5-B621-EEF89E455257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>
                <a:solidFill>
                  <a:srgbClr val="0033CC"/>
                </a:solidFill>
              </a:rPr>
              <a:t>Ruptura completa do tendão do Supraespinhoso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484313"/>
            <a:ext cx="4897437" cy="424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7FC31CE-679B-46F5-9F4B-B533A4C70E43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eaLnBrk="1" hangingPunct="1">
              <a:lnSpc>
                <a:spcPct val="90000"/>
              </a:lnSpc>
              <a:spcBef>
                <a:spcPts val="175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700" b="1">
                <a:solidFill>
                  <a:srgbClr val="FFFFFF"/>
                </a:solidFill>
              </a:rPr>
              <a:t>     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175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700" b="1">
              <a:solidFill>
                <a:srgbClr val="FFFFFF"/>
              </a:solidFill>
            </a:endParaRPr>
          </a:p>
          <a:p>
            <a:pPr marL="341313" indent="-339725" eaLnBrk="1" hangingPunct="1">
              <a:lnSpc>
                <a:spcPct val="90000"/>
              </a:lnSpc>
              <a:spcBef>
                <a:spcPts val="175"/>
              </a:spcBef>
              <a:buClr>
                <a:srgbClr val="FFFFFF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700">
              <a:solidFill>
                <a:srgbClr val="FFFFFF"/>
              </a:solidFill>
            </a:endParaRPr>
          </a:p>
          <a:p>
            <a:pPr marL="341313" indent="-339725" eaLnBrk="1" hangingPunct="1">
              <a:lnSpc>
                <a:spcPct val="90000"/>
              </a:lnSpc>
              <a:spcBef>
                <a:spcPts val="700"/>
              </a:spcBef>
              <a:buClr>
                <a:srgbClr val="FF3300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800" b="1">
                <a:solidFill>
                  <a:srgbClr val="FF3300"/>
                </a:solidFill>
              </a:rPr>
              <a:t>Tendinite do Supraespinhoso</a:t>
            </a:r>
          </a:p>
          <a:p>
            <a:pPr marL="341313" indent="-339725" eaLnBrk="1" hangingPunct="1">
              <a:lnSpc>
                <a:spcPct val="90000"/>
              </a:lnSpc>
              <a:spcBef>
                <a:spcPts val="700"/>
              </a:spcBef>
              <a:buClr>
                <a:srgbClr val="FF3300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2800" b="1">
              <a:solidFill>
                <a:srgbClr val="FF3300"/>
              </a:solidFill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800" b="1">
                <a:solidFill>
                  <a:srgbClr val="0033CC"/>
                </a:solidFill>
              </a:rPr>
              <a:t>            </a:t>
            </a:r>
            <a:r>
              <a:rPr lang="pt-BR" sz="2800" b="1">
                <a:solidFill>
                  <a:srgbClr val="009999"/>
                </a:solidFill>
              </a:rPr>
              <a:t>Síndrome do Impacto (</a:t>
            </a:r>
            <a:r>
              <a:rPr lang="pt-BR" sz="2800" b="1" i="1">
                <a:solidFill>
                  <a:srgbClr val="009999"/>
                </a:solidFill>
              </a:rPr>
              <a:t> Impingement</a:t>
            </a:r>
            <a:r>
              <a:rPr lang="pt-BR" sz="2800" b="1">
                <a:solidFill>
                  <a:srgbClr val="009999"/>
                </a:solidFill>
              </a:rPr>
              <a:t> )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800" b="1">
                <a:solidFill>
                  <a:srgbClr val="0033CC"/>
                </a:solidFill>
              </a:rPr>
              <a:t>            </a:t>
            </a:r>
            <a:r>
              <a:rPr lang="pt-BR" b="1">
                <a:solidFill>
                  <a:srgbClr val="0033CC"/>
                </a:solidFill>
              </a:rPr>
              <a:t>Os tendões do manguito rotador e da porção longa do Bíceps batem contra o ligamento córaco-acromial, superfície ântero-inferior do acrômio, e superfície inferior da articulação acromioclavicular.</a:t>
            </a:r>
          </a:p>
          <a:p>
            <a:pPr marL="341313" indent="-339725" eaLnBrk="1" hangingPunct="1">
              <a:lnSpc>
                <a:spcPct val="90000"/>
              </a:lnSpc>
              <a:spcBef>
                <a:spcPts val="600"/>
              </a:spcBef>
              <a:buClr>
                <a:srgbClr val="0033CC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>
              <a:solidFill>
                <a:srgbClr val="0033CC"/>
              </a:solidFill>
            </a:endParaRPr>
          </a:p>
          <a:p>
            <a:pPr marL="342900" indent="-341313" algn="ctr" eaLnBrk="1" hangingPunct="1">
              <a:lnSpc>
                <a:spcPct val="90000"/>
              </a:lnSpc>
              <a:spcBef>
                <a:spcPts val="125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500">
                <a:solidFill>
                  <a:srgbClr val="0033CC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AA6B26A-53D9-4C45-806A-D70D659D383D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00" b="1">
                <a:solidFill>
                  <a:srgbClr val="FFFFFF"/>
                </a:solidFill>
              </a:rPr>
              <a:t>     </a:t>
            </a:r>
            <a:r>
              <a:rPr lang="pt-BR" b="1">
                <a:solidFill>
                  <a:srgbClr val="FF3300"/>
                </a:solidFill>
              </a:rPr>
              <a:t>Tendinite do Supraespinhoso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Clr>
                <a:srgbClr val="00999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 u="sng">
                <a:solidFill>
                  <a:srgbClr val="009999"/>
                </a:solidFill>
              </a:rPr>
              <a:t>Espectro da doença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4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600" b="1" i="1">
                <a:solidFill>
                  <a:srgbClr val="009999"/>
                </a:solidFill>
              </a:rPr>
              <a:t>       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600" b="1" i="1">
                <a:solidFill>
                  <a:srgbClr val="009999"/>
                </a:solidFill>
              </a:rPr>
              <a:t>        </a:t>
            </a:r>
            <a:r>
              <a:rPr lang="pt-BR" sz="2000" b="1" i="1">
                <a:solidFill>
                  <a:srgbClr val="009999"/>
                </a:solidFill>
              </a:rPr>
              <a:t>Dos 20-40 anos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600" b="1" i="1">
                <a:solidFill>
                  <a:srgbClr val="009999"/>
                </a:solidFill>
              </a:rPr>
              <a:t> * </a:t>
            </a:r>
            <a:r>
              <a:rPr lang="pt-BR" sz="2000" b="1" i="1">
                <a:solidFill>
                  <a:srgbClr val="FF9933"/>
                </a:solidFill>
              </a:rPr>
              <a:t>TENDINITE INFLAMATÓRIA</a:t>
            </a:r>
            <a:r>
              <a:rPr lang="pt-BR" sz="2000" b="1" i="1">
                <a:solidFill>
                  <a:srgbClr val="009999"/>
                </a:solidFill>
              </a:rPr>
              <a:t> 	( REVERSÍVEL)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 i="1">
                <a:solidFill>
                  <a:srgbClr val="009999"/>
                </a:solidFill>
              </a:rPr>
              <a:t>          edema, hemorragia no tendão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 b="1" i="1">
              <a:solidFill>
                <a:srgbClr val="009999"/>
              </a:solidFill>
            </a:endParaRP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 i="1">
                <a:solidFill>
                  <a:srgbClr val="009999"/>
                </a:solidFill>
              </a:rPr>
              <a:t>  * </a:t>
            </a:r>
            <a:r>
              <a:rPr lang="pt-BR" sz="2000" b="1" i="1">
                <a:solidFill>
                  <a:srgbClr val="FF9933"/>
                </a:solidFill>
              </a:rPr>
              <a:t>SÍNDROME DO IMPACTO</a:t>
            </a:r>
            <a:r>
              <a:rPr lang="pt-BR" sz="2000" b="1" i="1">
                <a:solidFill>
                  <a:srgbClr val="009999"/>
                </a:solidFill>
              </a:rPr>
              <a:t>      ( PROGRESSIVA ) 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 i="1">
                <a:solidFill>
                  <a:srgbClr val="009999"/>
                </a:solidFill>
              </a:rPr>
              <a:t>          espessamento e fibrose do manguito 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 b="1" i="1">
              <a:solidFill>
                <a:srgbClr val="009999"/>
              </a:solidFill>
            </a:endParaRP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600" b="1" i="1">
                <a:solidFill>
                  <a:srgbClr val="009999"/>
                </a:solidFill>
              </a:rPr>
              <a:t>       </a:t>
            </a:r>
            <a:r>
              <a:rPr lang="pt-BR" sz="2000" b="1" i="1">
                <a:solidFill>
                  <a:srgbClr val="009999"/>
                </a:solidFill>
              </a:rPr>
              <a:t>Após 40 anos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600" b="1" i="1">
                <a:solidFill>
                  <a:srgbClr val="009999"/>
                </a:solidFill>
              </a:rPr>
              <a:t>  *  </a:t>
            </a:r>
            <a:r>
              <a:rPr lang="pt-BR" sz="2000" b="1" i="1">
                <a:solidFill>
                  <a:srgbClr val="FF9933"/>
                </a:solidFill>
              </a:rPr>
              <a:t>LACERAÇÃO DEGENERADA DO MANGUITO ROTADOR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 i="1">
                <a:solidFill>
                  <a:srgbClr val="009999"/>
                </a:solidFill>
              </a:rPr>
              <a:t>         alterações ósseas e  ruptura do tendão do Bíceps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 b="1" i="1">
              <a:solidFill>
                <a:srgbClr val="009999"/>
              </a:solidFill>
            </a:endParaRPr>
          </a:p>
          <a:p>
            <a:pPr marL="342900" indent="-341313" eaLnBrk="1" hangingPunct="1">
              <a:lnSpc>
                <a:spcPct val="80000"/>
              </a:lnSpc>
              <a:spcBef>
                <a:spcPts val="225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900" b="1" i="1">
                <a:solidFill>
                  <a:srgbClr val="009999"/>
                </a:solidFill>
              </a:rPr>
              <a:t>         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225"/>
              </a:spcBef>
              <a:buClr>
                <a:srgbClr val="009999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900">
              <a:solidFill>
                <a:srgbClr val="009999"/>
              </a:solidFill>
            </a:endParaRPr>
          </a:p>
          <a:p>
            <a:pPr marL="342900" indent="-341313" algn="ctr" eaLnBrk="1" hangingPunct="1">
              <a:lnSpc>
                <a:spcPct val="80000"/>
              </a:lnSpc>
              <a:spcBef>
                <a:spcPts val="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">
                <a:solidFill>
                  <a:srgbClr val="009999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1DB23E-1993-4E6E-B4B7-B9AC329395FA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04813"/>
            <a:ext cx="5832475" cy="5832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AF4C735-8EDA-4509-9715-7D5D6FB73D6D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0033CC"/>
                </a:solidFill>
              </a:rPr>
              <a:t>Tendinite calcificada de ombro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557338"/>
            <a:ext cx="4608513" cy="41036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0246326-63E3-44F3-9784-673A5D18F94A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620713"/>
            <a:ext cx="5472112" cy="5472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8F2765-0A16-4EBD-8EDE-17A9FADBE41D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88913"/>
            <a:ext cx="6048375" cy="6048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6DFF5B2-6CC5-4B3D-AC2E-99493454D368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60350"/>
            <a:ext cx="5905500" cy="5905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043C4D7-25AF-444E-B681-AE6E23FE52E4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>
                <a:solidFill>
                  <a:srgbClr val="FF3300"/>
                </a:solidFill>
              </a:rPr>
              <a:t>Tendinite Calcificada do Manguito Rotador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>
                <a:solidFill>
                  <a:srgbClr val="FFFFFF"/>
                </a:solidFill>
              </a:rPr>
              <a:t>     </a:t>
            </a:r>
            <a:r>
              <a:rPr lang="pt-BR" b="1">
                <a:solidFill>
                  <a:srgbClr val="99CC00"/>
                </a:solidFill>
              </a:rPr>
              <a:t>OMBRO DE MILWAKEE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>
                <a:solidFill>
                  <a:srgbClr val="FFFFFF"/>
                </a:solidFill>
              </a:rPr>
              <a:t>    - </a:t>
            </a:r>
            <a:r>
              <a:rPr lang="pt-BR" b="1">
                <a:solidFill>
                  <a:srgbClr val="0033CC"/>
                </a:solidFill>
              </a:rPr>
              <a:t>Frequentemente é achado radiológico incidental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b="1">
              <a:solidFill>
                <a:srgbClr val="0033CC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Clr>
                <a:srgbClr val="FF9933"/>
              </a:buClr>
              <a:buFont typeface="Arial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>
                <a:solidFill>
                  <a:srgbClr val="FF9933"/>
                </a:solidFill>
              </a:rPr>
              <a:t>Tratamento conservador</a:t>
            </a:r>
            <a:r>
              <a:rPr lang="pt-BR" b="1">
                <a:solidFill>
                  <a:srgbClr val="0033CC"/>
                </a:solidFill>
              </a:rPr>
              <a:t> trás bom resultado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Clr>
                <a:srgbClr val="0033CC"/>
              </a:buClr>
              <a:buFont typeface="Arial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>
                <a:solidFill>
                  <a:srgbClr val="0033CC"/>
                </a:solidFill>
              </a:rPr>
              <a:t> Pode </a:t>
            </a:r>
            <a:r>
              <a:rPr lang="pt-BR" b="1">
                <a:solidFill>
                  <a:srgbClr val="FF9933"/>
                </a:solidFill>
              </a:rPr>
              <a:t>desaparecer em 6 meses</a:t>
            </a:r>
            <a:r>
              <a:rPr lang="pt-BR" b="1">
                <a:solidFill>
                  <a:srgbClr val="0033CC"/>
                </a:solidFill>
              </a:rPr>
              <a:t> sem tratamento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Clr>
                <a:srgbClr val="0033CC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b="1">
              <a:solidFill>
                <a:srgbClr val="0033CC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Clr>
                <a:srgbClr val="0033CC"/>
              </a:buClr>
              <a:buFont typeface="Arial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>
                <a:solidFill>
                  <a:srgbClr val="0033CC"/>
                </a:solidFill>
              </a:rPr>
              <a:t> </a:t>
            </a:r>
            <a:r>
              <a:rPr lang="pt-BR" b="1">
                <a:solidFill>
                  <a:srgbClr val="FF9933"/>
                </a:solidFill>
              </a:rPr>
              <a:t>Cirurgia</a:t>
            </a:r>
            <a:r>
              <a:rPr lang="pt-BR" b="1">
                <a:solidFill>
                  <a:srgbClr val="0033CC"/>
                </a:solidFill>
              </a:rPr>
              <a:t> ocasionalmente com debridamento do    tendão ( artroscopia X exposição 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Clr>
                <a:srgbClr val="0033CC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b="1">
              <a:solidFill>
                <a:srgbClr val="0033CC"/>
              </a:solidFill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Clr>
                <a:srgbClr val="0033CC"/>
              </a:buClr>
              <a:buFont typeface="Arial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>
                <a:solidFill>
                  <a:srgbClr val="0033CC"/>
                </a:solidFill>
              </a:rPr>
              <a:t>-Deposição de </a:t>
            </a:r>
            <a:r>
              <a:rPr lang="pt-BR" b="1">
                <a:solidFill>
                  <a:srgbClr val="FF9933"/>
                </a:solidFill>
              </a:rPr>
              <a:t>pirofosfato de cálcio básico</a:t>
            </a:r>
            <a:r>
              <a:rPr lang="pt-BR" b="1">
                <a:solidFill>
                  <a:srgbClr val="0033CC"/>
                </a:solidFill>
              </a:rPr>
              <a:t> ( </a:t>
            </a:r>
            <a:r>
              <a:rPr lang="pt-BR" b="1" i="1">
                <a:solidFill>
                  <a:srgbClr val="0033CC"/>
                </a:solidFill>
              </a:rPr>
              <a:t>tex-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 i="1">
                <a:solidFill>
                  <a:srgbClr val="0033CC"/>
                </a:solidFill>
              </a:rPr>
              <a:t>     tura de pasta de dente 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0D396F7-538F-4D11-995F-7038A785CB45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32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43000"/>
            <a:ext cx="54864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384B3A0-8577-4B64-829A-63C00C3D032A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84313"/>
            <a:ext cx="3552825" cy="381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-242888"/>
            <a:ext cx="3810000" cy="38100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84538"/>
            <a:ext cx="3810000" cy="381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F590700-504B-4FD8-83EC-044047A77A92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>
                <a:solidFill>
                  <a:srgbClr val="0033CC"/>
                </a:solidFill>
              </a:rPr>
              <a:t>Tendinite dos flexores do punho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052513"/>
            <a:ext cx="7056437" cy="5113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6E23D3-6541-4E13-9266-4188D425BD02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35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0"/>
            <a:ext cx="6264275" cy="6264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404813"/>
            <a:ext cx="7289800" cy="5472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707AD19-99FB-472A-BEEF-27D26FB6057A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36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D7B2D7B-CCCA-491D-9BAA-01AB94794260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0033CC"/>
                </a:solidFill>
              </a:rPr>
              <a:t>Fibrose tecidual do tendão flexor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524000"/>
            <a:ext cx="5256213" cy="4281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706AFB3-EEC7-4478-A5C5-B9FDC05A6E3F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38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60350"/>
            <a:ext cx="6048375" cy="6048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104900"/>
            <a:ext cx="619125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1986" name="Rectangle 2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effectLst/>
        </p:spPr>
        <p:txBody>
          <a:bodyPr lIns="90000" tIns="46800" rIns="90000" bIns="46800"/>
          <a:lstStyle/>
          <a:p>
            <a:endParaRPr lang="pt-BR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8CFFDC2-EE6A-4BE2-8E07-97EDE77AE6A5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39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104900"/>
            <a:ext cx="619125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A1E8FB8-98F3-47CF-8353-616EB4C73FBC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2276475"/>
            <a:ext cx="7559675" cy="3886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1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600" b="1">
                <a:solidFill>
                  <a:srgbClr val="FFFFFF"/>
                </a:solidFill>
              </a:rPr>
              <a:t>     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>
                <a:solidFill>
                  <a:srgbClr val="FF9933"/>
                </a:solidFill>
              </a:rPr>
              <a:t>TENDINITE </a:t>
            </a:r>
            <a:r>
              <a:rPr lang="pt-BR" sz="2800" b="1">
                <a:solidFill>
                  <a:srgbClr val="FFFFFF"/>
                </a:solidFill>
              </a:rPr>
              <a:t>        </a:t>
            </a:r>
            <a:r>
              <a:rPr lang="pt-BR" sz="2800" b="1">
                <a:solidFill>
                  <a:srgbClr val="0033CC"/>
                </a:solidFill>
              </a:rPr>
              <a:t>BURSITE  </a:t>
            </a:r>
            <a:r>
              <a:rPr lang="pt-BR" sz="2800" b="1">
                <a:solidFill>
                  <a:srgbClr val="FFFFFF"/>
                </a:solidFill>
              </a:rPr>
              <a:t>      </a:t>
            </a:r>
            <a:r>
              <a:rPr lang="pt-BR" sz="2800" b="1">
                <a:solidFill>
                  <a:srgbClr val="009900"/>
                </a:solidFill>
              </a:rPr>
              <a:t>ARTRITE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>
              <a:solidFill>
                <a:srgbClr val="009900"/>
              </a:solidFill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>
              <a:solidFill>
                <a:srgbClr val="FFFFFF"/>
              </a:solidFill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>
              <a:solidFill>
                <a:srgbClr val="FFFFFF"/>
              </a:solidFill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>
                <a:solidFill>
                  <a:srgbClr val="FF9900"/>
                </a:solidFill>
              </a:rPr>
              <a:t>Dói a mobilização</a:t>
            </a:r>
            <a:r>
              <a:rPr lang="pt-BR" sz="2000" b="1">
                <a:solidFill>
                  <a:srgbClr val="FFFFFF"/>
                </a:solidFill>
              </a:rPr>
              <a:t>       </a:t>
            </a:r>
            <a:r>
              <a:rPr lang="pt-BR" sz="2000" b="1">
                <a:solidFill>
                  <a:srgbClr val="0033CC"/>
                </a:solidFill>
              </a:rPr>
              <a:t>Dói a digitopressão</a:t>
            </a:r>
            <a:r>
              <a:rPr lang="pt-BR" sz="2000" b="1">
                <a:solidFill>
                  <a:srgbClr val="FFFFFF"/>
                </a:solidFill>
              </a:rPr>
              <a:t>       </a:t>
            </a:r>
            <a:r>
              <a:rPr lang="pt-BR" sz="2000" b="1">
                <a:solidFill>
                  <a:srgbClr val="009900"/>
                </a:solidFill>
              </a:rPr>
              <a:t>Dói a mobiliza-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>
                <a:solidFill>
                  <a:srgbClr val="FFFFFF"/>
                </a:solidFill>
              </a:rPr>
              <a:t>                                                                               </a:t>
            </a:r>
            <a:r>
              <a:rPr lang="pt-BR" sz="2000" b="1">
                <a:solidFill>
                  <a:srgbClr val="009900"/>
                </a:solidFill>
              </a:rPr>
              <a:t>ção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>
                <a:solidFill>
                  <a:srgbClr val="FF9900"/>
                </a:solidFill>
              </a:rPr>
              <a:t>ativa</a:t>
            </a:r>
            <a:r>
              <a:rPr lang="pt-BR" sz="2000" b="1">
                <a:solidFill>
                  <a:srgbClr val="FFFFFF"/>
                </a:solidFill>
              </a:rPr>
              <a:t>                                                                      </a:t>
            </a:r>
            <a:r>
              <a:rPr lang="pt-BR" sz="2000" b="1">
                <a:solidFill>
                  <a:srgbClr val="009900"/>
                </a:solidFill>
              </a:rPr>
              <a:t>ativa e passiva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150"/>
              </a:spcBef>
              <a:buClr>
                <a:srgbClr val="66FF33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66FF33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150"/>
              </a:spcBef>
              <a:buClr>
                <a:srgbClr val="66FF33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66FF33"/>
              </a:solidFill>
            </a:endParaRPr>
          </a:p>
          <a:p>
            <a:pPr marL="342900" indent="-341313" algn="ctr" eaLnBrk="1" hangingPunct="1">
              <a:lnSpc>
                <a:spcPct val="90000"/>
              </a:lnSpc>
              <a:spcBef>
                <a:spcPts val="1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40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908175" y="3068638"/>
            <a:ext cx="360363" cy="1008062"/>
          </a:xfrm>
          <a:prstGeom prst="downArrow">
            <a:avLst>
              <a:gd name="adj1" fmla="val 50000"/>
              <a:gd name="adj2" fmla="val 69934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500563" y="3068638"/>
            <a:ext cx="358775" cy="1079500"/>
          </a:xfrm>
          <a:prstGeom prst="downArrow">
            <a:avLst>
              <a:gd name="adj1" fmla="val 50000"/>
              <a:gd name="adj2" fmla="val 75221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7019925" y="3068638"/>
            <a:ext cx="360363" cy="1008062"/>
          </a:xfrm>
          <a:prstGeom prst="downArrow">
            <a:avLst>
              <a:gd name="adj1" fmla="val 50000"/>
              <a:gd name="adj2" fmla="val 69934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 </a:t>
            </a:r>
            <a:r>
              <a:rPr lang="en-US" sz="3200" u="sng">
                <a:solidFill>
                  <a:srgbClr val="009999"/>
                </a:solidFill>
                <a:latin typeface="Times New Roman" pitchFamily="16" charset="0"/>
                <a:cs typeface="Times New Roman" pitchFamily="16" charset="0"/>
                <a:hlinkClick r:id="rId3"/>
              </a:rPr>
              <a:t>"Tennis Elbow (Lateral Epicondylitis)." OrthoInfo. Web. 19 Jul 2017. </a:t>
            </a:r>
          </a:p>
          <a:p>
            <a:pPr marL="341313" indent="-341313">
              <a:spcBef>
                <a:spcPts val="800"/>
              </a:spcBef>
              <a:buClr>
                <a:srgbClr val="0000FF"/>
              </a:buClr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u="sng">
                <a:solidFill>
                  <a:srgbClr val="009999"/>
                </a:solidFill>
                <a:latin typeface="Times New Roman" pitchFamily="16" charset="0"/>
                <a:cs typeface="Times New Roman" pitchFamily="16" charset="0"/>
                <a:hlinkClick r:id="rId3"/>
              </a:rPr>
              <a:t/>
            </a:r>
            <a:br>
              <a:rPr lang="en-US" sz="3200" u="sng">
                <a:solidFill>
                  <a:srgbClr val="009999"/>
                </a:solidFill>
                <a:latin typeface="Times New Roman" pitchFamily="16" charset="0"/>
                <a:cs typeface="Times New Roman" pitchFamily="16" charset="0"/>
                <a:hlinkClick r:id="rId3"/>
              </a:rPr>
            </a:br>
            <a:r>
              <a:rPr lang="en-US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 </a:t>
            </a:r>
            <a:r>
              <a:rPr lang="en-US" sz="3200" u="sng">
                <a:solidFill>
                  <a:srgbClr val="009999"/>
                </a:solidFill>
                <a:latin typeface="Times New Roman" pitchFamily="16" charset="0"/>
                <a:cs typeface="Times New Roman" pitchFamily="16" charset="0"/>
                <a:hlinkClick r:id="rId4"/>
              </a:rPr>
              <a:t>"Tennis Elbow." ASSH. </a:t>
            </a:r>
            <a:r>
              <a:rPr lang="en-US" sz="3200" i="1" u="sng">
                <a:solidFill>
                  <a:srgbClr val="009999"/>
                </a:solidFill>
                <a:latin typeface="Times New Roman" pitchFamily="16" charset="0"/>
                <a:cs typeface="Times New Roman" pitchFamily="16" charset="0"/>
                <a:hlinkClick r:id="rId4"/>
              </a:rPr>
              <a:t>Signs and Symptoms. Web. 19 Jul 2017.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6AF92FE-7CE6-4183-A6F5-E3E5EF6AE651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40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-171450"/>
            <a:ext cx="7129462" cy="7129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BDA2DA5-89D9-4552-AFD5-735CB6681928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41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FCDBA97-B788-40C0-A21F-E42B023CD880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42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28A643C-F12B-4891-86F9-07EA1965808F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43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43038"/>
            <a:ext cx="4608513" cy="3457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484313"/>
            <a:ext cx="3810000" cy="381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D636975-E835-41D3-B143-819DF704BCE2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44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76250"/>
            <a:ext cx="5616575" cy="5616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76250"/>
            <a:ext cx="7524750" cy="5649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B01D417-B127-45AB-A405-7CA3099726D7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45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9275"/>
            <a:ext cx="7131050" cy="535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A032D9-1589-4A30-9C67-3D6F4CAE27FA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46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B7221A0-3E63-4DF6-8C1D-63ACEDA29D14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47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88913"/>
            <a:ext cx="5976938" cy="5976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81B8C61-D92B-4CF0-9F1F-4319508705C6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48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33375"/>
            <a:ext cx="5832475" cy="5832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ED42869-643F-4348-8355-83B3224AD81D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0033CC"/>
                </a:solidFill>
              </a:rPr>
              <a:t>STC = Tenossinovite dos Flexores &amp; Neurite do Mediano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557338"/>
            <a:ext cx="5400675" cy="4032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AF1A593-95EE-4768-9404-F4DE970FF3B3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000" b="1">
                <a:solidFill>
                  <a:srgbClr val="0033CC"/>
                </a:solidFill>
              </a:rPr>
              <a:t>O traumatismo dos tendões é relacionado com: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000" b="1">
                <a:solidFill>
                  <a:srgbClr val="FFFFFF"/>
                </a:solidFill>
              </a:rPr>
              <a:t>        </a:t>
            </a:r>
            <a:r>
              <a:rPr lang="pt-BR" sz="2000" b="1" i="1">
                <a:solidFill>
                  <a:srgbClr val="FF9900"/>
                </a:solidFill>
              </a:rPr>
              <a:t>tensão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000" b="1" i="1">
                <a:solidFill>
                  <a:srgbClr val="FF9900"/>
                </a:solidFill>
              </a:rPr>
              <a:t>           compressão 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000" b="1" i="1">
                <a:solidFill>
                  <a:srgbClr val="FF9900"/>
                </a:solidFill>
              </a:rPr>
              <a:t>                estresse por arrancamento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000" b="1" i="1">
                <a:solidFill>
                  <a:srgbClr val="FF9900"/>
                </a:solidFill>
              </a:rPr>
              <a:t>                     deformação do tendão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2000" b="1" i="1">
              <a:solidFill>
                <a:srgbClr val="FF9900"/>
              </a:solidFill>
            </a:endParaRP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2000" b="1" i="1">
              <a:solidFill>
                <a:srgbClr val="FF9900"/>
              </a:solidFill>
            </a:endParaRP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000" b="1">
                <a:solidFill>
                  <a:srgbClr val="FF3300"/>
                </a:solidFill>
              </a:rPr>
              <a:t>Os </a:t>
            </a:r>
            <a:r>
              <a:rPr lang="pt-BR" sz="2000" b="1" u="sng">
                <a:solidFill>
                  <a:srgbClr val="FF3300"/>
                </a:solidFill>
              </a:rPr>
              <a:t>músculos e tendões</a:t>
            </a:r>
            <a:r>
              <a:rPr lang="pt-BR" sz="2000" b="1">
                <a:solidFill>
                  <a:srgbClr val="0033CC"/>
                </a:solidFill>
              </a:rPr>
              <a:t> trabalham como uma </a:t>
            </a:r>
            <a:r>
              <a:rPr lang="pt-BR" sz="2000" b="1" i="1">
                <a:solidFill>
                  <a:srgbClr val="FF3300"/>
                </a:solidFill>
              </a:rPr>
              <a:t>unidade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000" b="1" i="1">
                <a:solidFill>
                  <a:srgbClr val="FF3300"/>
                </a:solidFill>
              </a:rPr>
              <a:t>funcional única.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1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400" b="1">
                <a:solidFill>
                  <a:srgbClr val="0033CC"/>
                </a:solidFill>
              </a:rPr>
              <a:t>                 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1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400" b="1">
              <a:solidFill>
                <a:srgbClr val="0033CC"/>
              </a:solidFill>
            </a:endParaRPr>
          </a:p>
          <a:p>
            <a:pPr marL="341313" indent="-339725" eaLnBrk="1" hangingPunct="1">
              <a:lnSpc>
                <a:spcPct val="80000"/>
              </a:lnSpc>
              <a:spcBef>
                <a:spcPts val="100"/>
              </a:spcBef>
              <a:buClr>
                <a:srgbClr val="FFFFFF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400">
              <a:solidFill>
                <a:srgbClr val="FFFFFF"/>
              </a:solidFill>
            </a:endParaRPr>
          </a:p>
          <a:p>
            <a:pPr marL="341313" indent="-339725" eaLnBrk="1" hangingPunct="1">
              <a:lnSpc>
                <a:spcPct val="80000"/>
              </a:lnSpc>
              <a:spcBef>
                <a:spcPts val="100"/>
              </a:spcBef>
              <a:buClr>
                <a:srgbClr val="FFFFFF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400">
              <a:solidFill>
                <a:srgbClr val="FFFFFF"/>
              </a:solidFill>
            </a:endParaRPr>
          </a:p>
          <a:p>
            <a:pPr marL="342900" indent="-341313" algn="ctr" eaLnBrk="1" hangingPunct="1">
              <a:lnSpc>
                <a:spcPct val="80000"/>
              </a:lnSpc>
              <a:spcBef>
                <a:spcPts val="75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300">
                <a:solidFill>
                  <a:srgbClr val="000000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AE78D63-70EE-47D0-ACF2-8853AB6193D6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50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692150"/>
            <a:ext cx="6840537" cy="5130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ADC8008-D1BC-4850-B920-974ADD3C5C13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51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890588"/>
            <a:ext cx="6769100" cy="5076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EB5DF9B-FA85-45A8-845A-F239C6F388C1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52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620713"/>
            <a:ext cx="6985000" cy="5238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626EB15-4ABC-4C6D-A48C-051B25620E84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>
                <a:solidFill>
                  <a:srgbClr val="0033CC"/>
                </a:solidFill>
              </a:rPr>
              <a:t>Tenossinovite de DeQuervain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1143000"/>
            <a:ext cx="48006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72BFC5"/>
          </a:solidFill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>
                <a:solidFill>
                  <a:srgbClr val="000000"/>
                </a:solidFill>
              </a:rPr>
              <a:t>DeQuervain </a:t>
            </a:r>
            <a:r>
              <a:rPr lang="pt-BR">
                <a:solidFill>
                  <a:srgbClr val="000000"/>
                </a:solidFill>
              </a:rPr>
              <a:t>= ECP +ABLP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609725"/>
            <a:ext cx="6769100" cy="460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B5B00D3-5371-4080-B0C0-639B3A3CD15A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54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>
                <a:solidFill>
                  <a:srgbClr val="000000"/>
                </a:solidFill>
              </a:rPr>
              <a:t>Teste de Finkelstein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638" y="1417638"/>
            <a:ext cx="4743450" cy="4603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0D514E2-642B-4EEE-9076-74F311958593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4787900" y="2708275"/>
            <a:ext cx="144463" cy="504825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FF0000"/>
          </a:solidFill>
          <a:ln w="12600" cap="sq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2B1AFF9-28F5-4001-B732-8E5A7DE99D87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>
                <a:solidFill>
                  <a:srgbClr val="FF3300"/>
                </a:solidFill>
              </a:rPr>
              <a:t>Doença de De Quervain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>
                <a:solidFill>
                  <a:srgbClr val="0033CC"/>
                </a:solidFill>
              </a:rPr>
              <a:t>    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>
                <a:solidFill>
                  <a:srgbClr val="0033CC"/>
                </a:solidFill>
              </a:rPr>
              <a:t>    Decorre do espessamento do ligamento anular do carpo no 1º compartimento dos extensores , por onde passam o </a:t>
            </a:r>
            <a:r>
              <a:rPr lang="pt-BR" b="1">
                <a:solidFill>
                  <a:srgbClr val="FF9933"/>
                </a:solidFill>
              </a:rPr>
              <a:t>ECP</a:t>
            </a:r>
            <a:r>
              <a:rPr lang="pt-BR" b="1">
                <a:solidFill>
                  <a:srgbClr val="0033CC"/>
                </a:solidFill>
              </a:rPr>
              <a:t> e o </a:t>
            </a:r>
            <a:r>
              <a:rPr lang="pt-BR" b="1">
                <a:solidFill>
                  <a:srgbClr val="FF9933"/>
                </a:solidFill>
              </a:rPr>
              <a:t>ALP.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b="1">
              <a:solidFill>
                <a:srgbClr val="FF9933"/>
              </a:solidFill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>
                <a:solidFill>
                  <a:srgbClr val="0033CC"/>
                </a:solidFill>
              </a:rPr>
              <a:t>    O processo inflamatório com o tempo acomete os tecidos sinoviais peritendíneos e os tendões.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b="1">
              <a:solidFill>
                <a:srgbClr val="FF9933"/>
              </a:solidFill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>
                <a:solidFill>
                  <a:srgbClr val="FF9933"/>
                </a:solidFill>
              </a:rPr>
              <a:t>Teste de Finkelstein</a:t>
            </a:r>
            <a:r>
              <a:rPr lang="pt-BR" b="1">
                <a:solidFill>
                  <a:srgbClr val="0033CC"/>
                </a:solidFill>
              </a:rPr>
              <a:t>           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0033CC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>
              <a:solidFill>
                <a:srgbClr val="0033CC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>
                <a:srgbClr val="0033CC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1800">
              <a:solidFill>
                <a:srgbClr val="0033CC"/>
              </a:solidFill>
            </a:endParaRPr>
          </a:p>
          <a:p>
            <a:pPr marL="342900" indent="-341313" algn="ctr" eaLnBrk="1" hangingPunct="1">
              <a:lnSpc>
                <a:spcPct val="90000"/>
              </a:lnSpc>
              <a:spcBef>
                <a:spcPts val="1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400">
                <a:solidFill>
                  <a:srgbClr val="0033CC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344750-E66B-4FEA-9E58-315AE23D21C2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68313" y="1557338"/>
            <a:ext cx="8229600" cy="4857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800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b="1">
                <a:solidFill>
                  <a:srgbClr val="FF3300"/>
                </a:solidFill>
              </a:rPr>
              <a:t>Doença de De Quervain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>
                <a:solidFill>
                  <a:srgbClr val="0033CC"/>
                </a:solidFill>
              </a:rPr>
              <a:t>   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>
                <a:solidFill>
                  <a:srgbClr val="0033CC"/>
                </a:solidFill>
              </a:rPr>
              <a:t> As tendinites do ALP e ECP causam </a:t>
            </a:r>
            <a:r>
              <a:rPr lang="pt-BR" b="1" i="1">
                <a:solidFill>
                  <a:srgbClr val="CC6600"/>
                </a:solidFill>
              </a:rPr>
              <a:t>impotência funcional do polegar ou do punho</a:t>
            </a:r>
            <a:r>
              <a:rPr lang="pt-BR" b="1">
                <a:solidFill>
                  <a:srgbClr val="0033CC"/>
                </a:solidFill>
              </a:rPr>
              <a:t> e se associa algumas vezes, a alterações da sensibilidade no território do </a:t>
            </a:r>
            <a:r>
              <a:rPr lang="pt-BR" b="1" i="1" u="sng">
                <a:solidFill>
                  <a:srgbClr val="CC6600"/>
                </a:solidFill>
              </a:rPr>
              <a:t>ramo superficial do nervo radial</a:t>
            </a:r>
            <a:r>
              <a:rPr lang="pt-BR" b="1">
                <a:solidFill>
                  <a:srgbClr val="0033CC"/>
                </a:solidFill>
              </a:rPr>
              <a:t> devido a sua proximidade com o 1º compartimento dos extensores.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>
              <a:solidFill>
                <a:srgbClr val="0033CC"/>
              </a:solidFill>
            </a:endParaRP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>
                <a:solidFill>
                  <a:srgbClr val="0033CC"/>
                </a:solidFill>
              </a:rPr>
              <a:t>     </a:t>
            </a:r>
            <a:r>
              <a:rPr lang="pt-BR" b="1" u="sng">
                <a:solidFill>
                  <a:srgbClr val="99CC00"/>
                </a:solidFill>
              </a:rPr>
              <a:t>Diagnóstico Diferencial</a:t>
            </a:r>
            <a:r>
              <a:rPr lang="pt-BR" b="1">
                <a:solidFill>
                  <a:srgbClr val="99CC00"/>
                </a:solidFill>
              </a:rPr>
              <a:t> = </a:t>
            </a:r>
            <a:r>
              <a:rPr lang="pt-BR" b="1" i="1">
                <a:solidFill>
                  <a:srgbClr val="99CC00"/>
                </a:solidFill>
              </a:rPr>
              <a:t>artrose da art. CMC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 i="1">
                <a:solidFill>
                  <a:srgbClr val="99CC00"/>
                </a:solidFill>
              </a:rPr>
              <a:t>                                              patologia do escafóide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 i="1">
                <a:solidFill>
                  <a:srgbClr val="99CC00"/>
                </a:solidFill>
              </a:rPr>
              <a:t>                                              síndrome da intersecção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Clr>
                <a:srgbClr val="0033CC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b="1">
              <a:solidFill>
                <a:srgbClr val="0033CC"/>
              </a:solidFill>
            </a:endParaRPr>
          </a:p>
          <a:p>
            <a:pPr marL="342900" indent="-341313" algn="ctr" eaLnBrk="1" hangingPunct="1">
              <a:lnSpc>
                <a:spcPct val="80000"/>
              </a:lnSpc>
              <a:spcBef>
                <a:spcPts val="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">
                <a:solidFill>
                  <a:srgbClr val="0033CC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C20987C-5F98-474E-B74D-56EBEC8C1625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>
                <a:solidFill>
                  <a:srgbClr val="0033CC"/>
                </a:solidFill>
              </a:rPr>
              <a:t>Síndrome da Intersecção</a:t>
            </a:r>
            <a:r>
              <a:rPr lang="pt-BR">
                <a:solidFill>
                  <a:srgbClr val="000000"/>
                </a:solidFill>
              </a:rPr>
              <a:t> – atrito entre tendões</a:t>
            </a: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125538"/>
            <a:ext cx="5257800" cy="4824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FD42C9F-D351-4F86-BF04-49026364B3D9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57200" y="1341438"/>
            <a:ext cx="8229600" cy="5111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>
                <a:solidFill>
                  <a:srgbClr val="FFFFFF"/>
                </a:solidFill>
              </a:rPr>
              <a:t> </a:t>
            </a:r>
            <a:r>
              <a:rPr lang="pt-BR" sz="2800" b="1">
                <a:solidFill>
                  <a:srgbClr val="FF3300"/>
                </a:solidFill>
              </a:rPr>
              <a:t>Síndrome de Intersecção 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>
              <a:solidFill>
                <a:srgbClr val="FF3300"/>
              </a:solidFill>
            </a:endParaRP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b="1">
                <a:solidFill>
                  <a:srgbClr val="0033CC"/>
                </a:solidFill>
              </a:rPr>
              <a:t>    </a:t>
            </a:r>
            <a:r>
              <a:rPr lang="pt-BR" sz="2000" b="1">
                <a:solidFill>
                  <a:srgbClr val="FF9933"/>
                </a:solidFill>
              </a:rPr>
              <a:t>É a inflamação entre as </a:t>
            </a:r>
            <a:r>
              <a:rPr lang="pt-BR" sz="2000" b="1" i="1" u="sng">
                <a:solidFill>
                  <a:srgbClr val="FF9933"/>
                </a:solidFill>
              </a:rPr>
              <a:t>superfícies opostas do ALP e ECP.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 i="1" u="sng">
                <a:solidFill>
                  <a:srgbClr val="FF9933"/>
                </a:solidFill>
              </a:rPr>
              <a:t> 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>
                <a:solidFill>
                  <a:srgbClr val="0033CC"/>
                </a:solidFill>
              </a:rPr>
              <a:t>    </a:t>
            </a:r>
            <a:r>
              <a:rPr lang="pt-BR" sz="2000" b="1" i="1" u="sng">
                <a:solidFill>
                  <a:srgbClr val="0033CC"/>
                </a:solidFill>
              </a:rPr>
              <a:t>É a tenossinovite do 2º compartimento</a:t>
            </a:r>
            <a:r>
              <a:rPr lang="pt-BR" sz="2000" b="1">
                <a:solidFill>
                  <a:srgbClr val="0033CC"/>
                </a:solidFill>
              </a:rPr>
              <a:t> dorsal do punho.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>
                <a:solidFill>
                  <a:srgbClr val="0033CC"/>
                </a:solidFill>
              </a:rPr>
              <a:t>    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>
                <a:solidFill>
                  <a:srgbClr val="0033CC"/>
                </a:solidFill>
              </a:rPr>
              <a:t>   </a:t>
            </a:r>
            <a:r>
              <a:rPr lang="pt-BR" sz="2000" b="1" i="1" u="sng">
                <a:solidFill>
                  <a:srgbClr val="99CC00"/>
                </a:solidFill>
              </a:rPr>
              <a:t>Quadro clínico</a:t>
            </a:r>
            <a:r>
              <a:rPr lang="pt-BR" sz="2000" b="1">
                <a:solidFill>
                  <a:srgbClr val="0033CC"/>
                </a:solidFill>
              </a:rPr>
              <a:t>: dor e sensibilidade no antebraçi distal dorsal quando o punho é movimentado.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 b="1">
              <a:solidFill>
                <a:srgbClr val="0033CC"/>
              </a:solidFill>
            </a:endParaRP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>
                <a:solidFill>
                  <a:srgbClr val="0033CC"/>
                </a:solidFill>
              </a:rPr>
              <a:t>     </a:t>
            </a:r>
            <a:r>
              <a:rPr lang="pt-BR" sz="2000" b="1" i="1" u="sng">
                <a:solidFill>
                  <a:srgbClr val="99CC00"/>
                </a:solidFill>
              </a:rPr>
              <a:t>Tratamento conservador</a:t>
            </a:r>
            <a:r>
              <a:rPr lang="pt-BR" sz="2000" b="1">
                <a:solidFill>
                  <a:srgbClr val="0033CC"/>
                </a:solidFill>
              </a:rPr>
              <a:t> com bom resultado na maioria dos casos.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 b="1">
              <a:solidFill>
                <a:srgbClr val="0033CC"/>
              </a:solidFill>
            </a:endParaRP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>
                <a:solidFill>
                  <a:srgbClr val="0033CC"/>
                </a:solidFill>
              </a:rPr>
              <a:t>     </a:t>
            </a:r>
            <a:r>
              <a:rPr lang="pt-BR" sz="2000" b="1" i="1" u="sng">
                <a:solidFill>
                  <a:srgbClr val="99CC00"/>
                </a:solidFill>
              </a:rPr>
              <a:t>Cirurgia</a:t>
            </a:r>
            <a:r>
              <a:rPr lang="pt-BR" sz="2000" b="1">
                <a:solidFill>
                  <a:srgbClr val="99CC00"/>
                </a:solidFill>
              </a:rPr>
              <a:t> p/ os casos crônicos</a:t>
            </a:r>
            <a:r>
              <a:rPr lang="pt-BR" sz="2000" b="1">
                <a:solidFill>
                  <a:srgbClr val="0033CC"/>
                </a:solidFill>
              </a:rPr>
              <a:t>: liberação da fáscia dorsal sobre a junção musculotendínea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 b="1">
              <a:solidFill>
                <a:srgbClr val="0033CC"/>
              </a:solidFill>
            </a:endParaRPr>
          </a:p>
          <a:p>
            <a:pPr marL="342900" indent="-341313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b="1">
                <a:solidFill>
                  <a:srgbClr val="0033CC"/>
                </a:solidFill>
              </a:rPr>
              <a:t>  </a:t>
            </a:r>
          </a:p>
          <a:p>
            <a:pPr marL="342900" indent="-341313" algn="ctr" eaLnBrk="1" hangingPunct="1">
              <a:lnSpc>
                <a:spcPct val="80000"/>
              </a:lnSpc>
              <a:spcBef>
                <a:spcPts val="75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00">
                <a:solidFill>
                  <a:srgbClr val="000000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CA78CDB-4F08-4137-8D9F-E74ADD85030A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eaLnBrk="1" hangingPunct="1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b="1">
                <a:solidFill>
                  <a:srgbClr val="FFFFFF"/>
                </a:solidFill>
              </a:rPr>
              <a:t>.</a:t>
            </a:r>
          </a:p>
          <a:p>
            <a:pPr marL="342900" indent="-341313" eaLnBrk="1" hangingPunct="1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800" b="1">
                <a:solidFill>
                  <a:srgbClr val="FFFFFF"/>
                </a:solidFill>
              </a:rPr>
              <a:t>       </a:t>
            </a:r>
            <a:r>
              <a:rPr lang="pt-BR" sz="2800" b="1">
                <a:solidFill>
                  <a:srgbClr val="0033CC"/>
                </a:solidFill>
              </a:rPr>
              <a:t>A medida que aumenta o trabalho muscular, há  </a:t>
            </a:r>
            <a:r>
              <a:rPr lang="pt-BR" sz="2800" b="1" i="1" u="sng">
                <a:solidFill>
                  <a:srgbClr val="FF3300"/>
                </a:solidFill>
              </a:rPr>
              <a:t>redução da perfusão</a:t>
            </a:r>
            <a:r>
              <a:rPr lang="pt-BR" sz="2800" b="1">
                <a:solidFill>
                  <a:srgbClr val="0033CC"/>
                </a:solidFill>
              </a:rPr>
              <a:t> </a:t>
            </a:r>
            <a:r>
              <a:rPr lang="pt-BR" sz="2800" b="1" i="1" u="sng">
                <a:solidFill>
                  <a:srgbClr val="FF3300"/>
                </a:solidFill>
              </a:rPr>
              <a:t>sanguínea</a:t>
            </a:r>
            <a:r>
              <a:rPr lang="pt-BR" sz="2800" b="1" u="sng">
                <a:solidFill>
                  <a:srgbClr val="0033CC"/>
                </a:solidFill>
              </a:rPr>
              <a:t>,</a:t>
            </a:r>
            <a:r>
              <a:rPr lang="pt-BR" sz="2800" b="1">
                <a:solidFill>
                  <a:srgbClr val="0033CC"/>
                </a:solidFill>
              </a:rPr>
              <a:t> e como consequência, ocorre </a:t>
            </a:r>
            <a:r>
              <a:rPr lang="pt-BR" sz="2800" b="1" i="1" u="sng">
                <a:solidFill>
                  <a:srgbClr val="FF3300"/>
                </a:solidFill>
              </a:rPr>
              <a:t>deformação</a:t>
            </a:r>
            <a:r>
              <a:rPr lang="pt-BR" sz="2800" b="1" u="sng">
                <a:solidFill>
                  <a:srgbClr val="0033CC"/>
                </a:solidFill>
              </a:rPr>
              <a:t> e perda da capacidade tênsil</a:t>
            </a:r>
            <a:r>
              <a:rPr lang="pt-BR" sz="2800" b="1">
                <a:solidFill>
                  <a:srgbClr val="0033CC"/>
                </a:solidFill>
              </a:rPr>
              <a:t> </a:t>
            </a:r>
            <a:r>
              <a:rPr lang="pt-BR" sz="2800" b="1" u="sng">
                <a:solidFill>
                  <a:srgbClr val="0033CC"/>
                </a:solidFill>
              </a:rPr>
              <a:t>dos tendões</a:t>
            </a:r>
            <a:r>
              <a:rPr lang="pt-BR" sz="2800" b="1">
                <a:solidFill>
                  <a:srgbClr val="0033CC"/>
                </a:solidFill>
              </a:rPr>
              <a:t>, do que resulta aumento da </a:t>
            </a:r>
            <a:r>
              <a:rPr lang="pt-BR" sz="2800" b="1" i="1" u="sng">
                <a:solidFill>
                  <a:srgbClr val="FF3300"/>
                </a:solidFill>
              </a:rPr>
              <a:t>fragilidade estrutural</a:t>
            </a:r>
            <a:r>
              <a:rPr lang="pt-BR" sz="2800" b="1">
                <a:solidFill>
                  <a:srgbClr val="0033CC"/>
                </a:solidFill>
              </a:rPr>
              <a:t> e predispõe para a ocorrência de </a:t>
            </a:r>
            <a:r>
              <a:rPr lang="pt-BR" sz="2800" b="1" i="1">
                <a:solidFill>
                  <a:srgbClr val="00CC00"/>
                </a:solidFill>
              </a:rPr>
              <a:t>tendinopatias.</a:t>
            </a:r>
          </a:p>
          <a:p>
            <a:pPr marL="342900" indent="-341313" eaLnBrk="1" hangingPunct="1">
              <a:spcBef>
                <a:spcPts val="175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700" b="1">
                <a:solidFill>
                  <a:srgbClr val="CC6600"/>
                </a:solidFill>
              </a:rPr>
              <a:t>                 </a:t>
            </a:r>
          </a:p>
          <a:p>
            <a:pPr marL="342900" indent="-341313" eaLnBrk="1" hangingPunct="1">
              <a:spcBef>
                <a:spcPts val="175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700" b="1">
              <a:solidFill>
                <a:srgbClr val="CC6600"/>
              </a:solidFill>
            </a:endParaRPr>
          </a:p>
          <a:p>
            <a:pPr marL="341313" indent="-339725" eaLnBrk="1" hangingPunct="1">
              <a:spcBef>
                <a:spcPts val="175"/>
              </a:spcBef>
              <a:buClr>
                <a:srgbClr val="FFFFFF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700">
              <a:solidFill>
                <a:srgbClr val="FFFFFF"/>
              </a:solidFill>
            </a:endParaRPr>
          </a:p>
          <a:p>
            <a:pPr marL="341313" indent="-339725" eaLnBrk="1" hangingPunct="1">
              <a:spcBef>
                <a:spcPts val="175"/>
              </a:spcBef>
              <a:buClr>
                <a:srgbClr val="FFFFFF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700">
              <a:solidFill>
                <a:srgbClr val="FFFFFF"/>
              </a:solidFill>
            </a:endParaRPr>
          </a:p>
          <a:p>
            <a:pPr marL="342900" indent="-341313" algn="ctr" eaLnBrk="1" hangingPunct="1">
              <a:spcBef>
                <a:spcPts val="125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500">
                <a:solidFill>
                  <a:srgbClr val="000000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2925D83-D6A6-49F4-83B4-F5984EBDC04F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60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04813"/>
            <a:ext cx="5761037" cy="5761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563938" y="5661025"/>
            <a:ext cx="1223962" cy="2889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E7B1281-FBB6-44BD-99DC-B6D4ADE1312D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61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890588"/>
            <a:ext cx="6697663" cy="5022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EBB25EA-4C22-4D7F-BC97-AA1C487FBC87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0033CC"/>
                </a:solidFill>
              </a:rPr>
              <a:t>Nódulo em Tendão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6121400" cy="4248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001963"/>
            <a:ext cx="3348037" cy="2511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8316913" y="5013325"/>
            <a:ext cx="576262" cy="714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10545F-5A24-49F7-B94E-EEF9068632F3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63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3238"/>
            <a:ext cx="3810000" cy="2857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897063"/>
            <a:ext cx="4314825" cy="32369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B7592AC-74CA-41E5-BEFF-3B17E3C5653C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57200" y="0"/>
            <a:ext cx="8229600" cy="765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i="1">
                <a:solidFill>
                  <a:srgbClr val="FF0000"/>
                </a:solidFill>
              </a:rPr>
              <a:t>Suprimento Arterial do Punho e da Mão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620713"/>
            <a:ext cx="4672012" cy="6021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3C2F9FC-A3B4-4A3A-8CCF-460B014A8284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i="1">
                <a:solidFill>
                  <a:srgbClr val="000000"/>
                </a:solidFill>
              </a:rPr>
              <a:t>Estrutura Normal do Tendão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557338"/>
            <a:ext cx="5616575" cy="4105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4932363" y="5013325"/>
            <a:ext cx="3816350" cy="4318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b="1">
                <a:solidFill>
                  <a:srgbClr val="000000"/>
                </a:solidFill>
              </a:rPr>
              <a:t>Fibras de colágeno em feixes paralelos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570B15-8436-4805-8246-2A83EA30EE6E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eaLnBrk="1" hangingPunct="1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b="1">
                <a:solidFill>
                  <a:srgbClr val="FFFFFF"/>
                </a:solidFill>
              </a:rPr>
              <a:t>.</a:t>
            </a:r>
          </a:p>
          <a:p>
            <a:pPr marL="342900" indent="-341313" eaLnBrk="1" hangingPunct="1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800" b="1">
                <a:solidFill>
                  <a:srgbClr val="FFFFFF"/>
                </a:solidFill>
              </a:rPr>
              <a:t>       </a:t>
            </a:r>
            <a:r>
              <a:rPr lang="pt-BR" sz="2800" b="1">
                <a:solidFill>
                  <a:srgbClr val="0033CC"/>
                </a:solidFill>
              </a:rPr>
              <a:t>A medida que aumenta o trabalho muscular, há  </a:t>
            </a:r>
            <a:r>
              <a:rPr lang="pt-BR" sz="2800" b="1" i="1" u="sng">
                <a:solidFill>
                  <a:srgbClr val="FF3300"/>
                </a:solidFill>
              </a:rPr>
              <a:t>redução da perfusão</a:t>
            </a:r>
            <a:r>
              <a:rPr lang="pt-BR" sz="2800" b="1">
                <a:solidFill>
                  <a:srgbClr val="0033CC"/>
                </a:solidFill>
              </a:rPr>
              <a:t> </a:t>
            </a:r>
            <a:r>
              <a:rPr lang="pt-BR" sz="2800" b="1" i="1" u="sng">
                <a:solidFill>
                  <a:srgbClr val="FF3300"/>
                </a:solidFill>
              </a:rPr>
              <a:t>sanguínea</a:t>
            </a:r>
            <a:r>
              <a:rPr lang="pt-BR" sz="2800" b="1" u="sng">
                <a:solidFill>
                  <a:srgbClr val="0033CC"/>
                </a:solidFill>
              </a:rPr>
              <a:t>,</a:t>
            </a:r>
            <a:r>
              <a:rPr lang="pt-BR" sz="2800" b="1">
                <a:solidFill>
                  <a:srgbClr val="0033CC"/>
                </a:solidFill>
              </a:rPr>
              <a:t> e como consequência, ocorre </a:t>
            </a:r>
            <a:r>
              <a:rPr lang="pt-BR" sz="2800" b="1" i="1" u="sng">
                <a:solidFill>
                  <a:srgbClr val="FF3300"/>
                </a:solidFill>
              </a:rPr>
              <a:t>deformação</a:t>
            </a:r>
            <a:r>
              <a:rPr lang="pt-BR" sz="2800" b="1" u="sng">
                <a:solidFill>
                  <a:srgbClr val="0033CC"/>
                </a:solidFill>
              </a:rPr>
              <a:t> e perda da capacidade tênsil</a:t>
            </a:r>
            <a:r>
              <a:rPr lang="pt-BR" sz="2800" b="1">
                <a:solidFill>
                  <a:srgbClr val="0033CC"/>
                </a:solidFill>
              </a:rPr>
              <a:t> </a:t>
            </a:r>
            <a:r>
              <a:rPr lang="pt-BR" sz="2800" b="1" u="sng">
                <a:solidFill>
                  <a:srgbClr val="0033CC"/>
                </a:solidFill>
              </a:rPr>
              <a:t>dos tendões</a:t>
            </a:r>
            <a:r>
              <a:rPr lang="pt-BR" sz="2800" b="1">
                <a:solidFill>
                  <a:srgbClr val="0033CC"/>
                </a:solidFill>
              </a:rPr>
              <a:t>, do que resulta aumento da </a:t>
            </a:r>
            <a:r>
              <a:rPr lang="pt-BR" sz="2800" b="1" i="1" u="sng">
                <a:solidFill>
                  <a:srgbClr val="FF3300"/>
                </a:solidFill>
              </a:rPr>
              <a:t>fragilidade estrutural</a:t>
            </a:r>
            <a:r>
              <a:rPr lang="pt-BR" sz="2800" b="1">
                <a:solidFill>
                  <a:srgbClr val="0033CC"/>
                </a:solidFill>
              </a:rPr>
              <a:t> e predispõe para a ocorrência de </a:t>
            </a:r>
            <a:r>
              <a:rPr lang="pt-BR" sz="2800" b="1" i="1">
                <a:solidFill>
                  <a:srgbClr val="00CC00"/>
                </a:solidFill>
              </a:rPr>
              <a:t>tendinopatias.</a:t>
            </a:r>
          </a:p>
          <a:p>
            <a:pPr marL="342900" indent="-341313" eaLnBrk="1" hangingPunct="1">
              <a:spcBef>
                <a:spcPts val="175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700" b="1">
                <a:solidFill>
                  <a:srgbClr val="CC6600"/>
                </a:solidFill>
              </a:rPr>
              <a:t>                 </a:t>
            </a:r>
          </a:p>
          <a:p>
            <a:pPr marL="342900" indent="-341313" eaLnBrk="1" hangingPunct="1">
              <a:spcBef>
                <a:spcPts val="175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700" b="1">
              <a:solidFill>
                <a:srgbClr val="CC6600"/>
              </a:solidFill>
            </a:endParaRPr>
          </a:p>
          <a:p>
            <a:pPr marL="341313" indent="-339725" eaLnBrk="1" hangingPunct="1">
              <a:spcBef>
                <a:spcPts val="175"/>
              </a:spcBef>
              <a:buClr>
                <a:srgbClr val="FFFFFF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700">
              <a:solidFill>
                <a:srgbClr val="FFFFFF"/>
              </a:solidFill>
            </a:endParaRPr>
          </a:p>
          <a:p>
            <a:pPr marL="341313" indent="-339725" eaLnBrk="1" hangingPunct="1">
              <a:spcBef>
                <a:spcPts val="175"/>
              </a:spcBef>
              <a:buClr>
                <a:srgbClr val="FFFFFF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700">
              <a:solidFill>
                <a:srgbClr val="FFFFFF"/>
              </a:solidFill>
            </a:endParaRPr>
          </a:p>
          <a:p>
            <a:pPr marL="342900" indent="-341313" algn="ctr" eaLnBrk="1" hangingPunct="1">
              <a:spcBef>
                <a:spcPts val="125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500">
                <a:solidFill>
                  <a:srgbClr val="000000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8F1C805-DEC0-4646-A4BA-6D50C2EED9CC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0033CC"/>
                </a:solidFill>
              </a:rPr>
              <a:t>Tendinite do Tendão de Aquiles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268413"/>
            <a:ext cx="5688012" cy="4681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629D0A-2A08-40C1-BAC4-8A34D0BD2045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0033CC"/>
                </a:solidFill>
              </a:rPr>
              <a:t>Arranjo anormal das fibras de colágeno, no tendão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196975"/>
            <a:ext cx="5256213" cy="4824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93D60CD-6A90-4C0D-B200-A052A94DE90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solidFill>
                  <a:srgbClr val="000000"/>
                </a:solidFill>
              </a:rPr>
              <a:t>Ponto Chave do Tratamento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713" y="1889125"/>
            <a:ext cx="6122987" cy="3948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AB56BC8-276C-455B-8BF4-8BC3BDBFF7E2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eaLnBrk="1" hangingPunct="1">
              <a:spcBef>
                <a:spcPts val="175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700" b="1">
                <a:solidFill>
                  <a:srgbClr val="FFFFFF"/>
                </a:solidFill>
              </a:rPr>
              <a:t>     </a:t>
            </a:r>
          </a:p>
          <a:p>
            <a:pPr marL="342900" indent="-341313" eaLnBrk="1" hangingPunct="1">
              <a:spcBef>
                <a:spcPts val="175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700" b="1">
              <a:solidFill>
                <a:srgbClr val="FFFFFF"/>
              </a:solidFill>
            </a:endParaRPr>
          </a:p>
          <a:p>
            <a:pPr marL="341313" indent="-339725" eaLnBrk="1" hangingPunct="1">
              <a:spcBef>
                <a:spcPts val="175"/>
              </a:spcBef>
              <a:buClr>
                <a:srgbClr val="FFFFFF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700">
              <a:solidFill>
                <a:srgbClr val="FFFFFF"/>
              </a:solidFill>
            </a:endParaRPr>
          </a:p>
          <a:p>
            <a:pPr marL="341313" indent="-339725" eaLnBrk="1" hangingPunct="1">
              <a:spcBef>
                <a:spcPts val="600"/>
              </a:spcBef>
              <a:buClr>
                <a:srgbClr val="FFFFFF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>
              <a:solidFill>
                <a:srgbClr val="FFFFFF"/>
              </a:solidFill>
            </a:endParaRPr>
          </a:p>
          <a:p>
            <a:pPr marL="342900" indent="-341313" eaLnBrk="1" hangingPunct="1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>
              <a:solidFill>
                <a:srgbClr val="FFFFFF"/>
              </a:solidFill>
            </a:endParaRPr>
          </a:p>
          <a:p>
            <a:pPr marL="341313" indent="-339725" eaLnBrk="1" hangingPunct="1">
              <a:spcBef>
                <a:spcPts val="600"/>
              </a:spcBef>
              <a:buClr>
                <a:srgbClr val="0033CC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>
                <a:solidFill>
                  <a:srgbClr val="0033CC"/>
                </a:solidFill>
              </a:rPr>
              <a:t>Na maioria dos casos, onde há tendinite, o músculo está comprometido</a:t>
            </a:r>
          </a:p>
          <a:p>
            <a:pPr marL="342900" indent="-341313" algn="ctr" eaLnBrk="1" hangingPunct="1">
              <a:spcBef>
                <a:spcPts val="125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500">
                <a:solidFill>
                  <a:srgbClr val="000000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53C7152-1ED7-4E98-8422-517157D7FAC3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042988" y="2276475"/>
            <a:ext cx="7559675" cy="3886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1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600" b="1">
                <a:solidFill>
                  <a:srgbClr val="FFFFFF"/>
                </a:solidFill>
              </a:rPr>
              <a:t>     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>
                <a:solidFill>
                  <a:srgbClr val="00FFFF"/>
                </a:solidFill>
              </a:rPr>
              <a:t>TENDINITE         </a:t>
            </a:r>
            <a:r>
              <a:rPr lang="pt-BR" sz="2800" b="1">
                <a:solidFill>
                  <a:srgbClr val="FF3300"/>
                </a:solidFill>
              </a:rPr>
              <a:t>BURSITE </a:t>
            </a:r>
            <a:r>
              <a:rPr lang="pt-BR" sz="2800" b="1">
                <a:solidFill>
                  <a:srgbClr val="0033CC"/>
                </a:solidFill>
              </a:rPr>
              <a:t> </a:t>
            </a:r>
            <a:r>
              <a:rPr lang="pt-BR" sz="2800" b="1">
                <a:solidFill>
                  <a:srgbClr val="FFFFFF"/>
                </a:solidFill>
              </a:rPr>
              <a:t>      </a:t>
            </a:r>
            <a:r>
              <a:rPr lang="pt-BR" sz="2800" b="1">
                <a:solidFill>
                  <a:srgbClr val="FF9933"/>
                </a:solidFill>
              </a:rPr>
              <a:t>ARTRITE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>
              <a:solidFill>
                <a:srgbClr val="FF9933"/>
              </a:solidFill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>
              <a:solidFill>
                <a:srgbClr val="FFFFFF"/>
              </a:solidFill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>
              <a:solidFill>
                <a:srgbClr val="00FFFF"/>
              </a:solidFill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>
                <a:solidFill>
                  <a:srgbClr val="00FFFF"/>
                </a:solidFill>
              </a:rPr>
              <a:t>Dói a mobilização       </a:t>
            </a:r>
            <a:r>
              <a:rPr lang="pt-BR" sz="2000" b="1">
                <a:solidFill>
                  <a:srgbClr val="FF3300"/>
                </a:solidFill>
              </a:rPr>
              <a:t>Dói a digitopressão</a:t>
            </a:r>
            <a:r>
              <a:rPr lang="pt-BR" sz="2000" b="1">
                <a:solidFill>
                  <a:srgbClr val="FFFFFF"/>
                </a:solidFill>
              </a:rPr>
              <a:t>       </a:t>
            </a:r>
            <a:r>
              <a:rPr lang="pt-BR" sz="2000" b="1">
                <a:solidFill>
                  <a:srgbClr val="FF9933"/>
                </a:solidFill>
              </a:rPr>
              <a:t>Dói a mobiliza-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>
                <a:solidFill>
                  <a:srgbClr val="FF9933"/>
                </a:solidFill>
              </a:rPr>
              <a:t>                                                                               ção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>
                <a:solidFill>
                  <a:srgbClr val="00FFFF"/>
                </a:solidFill>
              </a:rPr>
              <a:t>ativa </a:t>
            </a:r>
            <a:r>
              <a:rPr lang="pt-BR" sz="2000" b="1">
                <a:solidFill>
                  <a:srgbClr val="FFFFFF"/>
                </a:solidFill>
              </a:rPr>
              <a:t>                                                                     </a:t>
            </a:r>
            <a:r>
              <a:rPr lang="pt-BR" sz="2000" b="1">
                <a:solidFill>
                  <a:srgbClr val="FF9933"/>
                </a:solidFill>
              </a:rPr>
              <a:t>ativa e passiva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150"/>
              </a:spcBef>
              <a:buClr>
                <a:srgbClr val="FF9933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FF9933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150"/>
              </a:spcBef>
              <a:buClr>
                <a:srgbClr val="FF9933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FF9933"/>
              </a:solidFill>
            </a:endParaRPr>
          </a:p>
          <a:p>
            <a:pPr marL="342900" indent="-341313" algn="ctr" eaLnBrk="1" hangingPunct="1">
              <a:lnSpc>
                <a:spcPct val="90000"/>
              </a:lnSpc>
              <a:spcBef>
                <a:spcPts val="1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40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1908175" y="3068638"/>
            <a:ext cx="360363" cy="1008062"/>
          </a:xfrm>
          <a:prstGeom prst="downArrow">
            <a:avLst>
              <a:gd name="adj1" fmla="val 50000"/>
              <a:gd name="adj2" fmla="val 69934"/>
            </a:avLst>
          </a:prstGeom>
          <a:solidFill>
            <a:srgbClr val="00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4500563" y="3068638"/>
            <a:ext cx="358775" cy="1079500"/>
          </a:xfrm>
          <a:prstGeom prst="downArrow">
            <a:avLst>
              <a:gd name="adj1" fmla="val 50000"/>
              <a:gd name="adj2" fmla="val 75221"/>
            </a:avLst>
          </a:prstGeom>
          <a:solidFill>
            <a:srgbClr val="FF33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>
            <a:off x="7019925" y="3068638"/>
            <a:ext cx="360363" cy="1008062"/>
          </a:xfrm>
          <a:prstGeom prst="downArrow">
            <a:avLst>
              <a:gd name="adj1" fmla="val 50000"/>
              <a:gd name="adj2" fmla="val 69934"/>
            </a:avLst>
          </a:prstGeom>
          <a:solidFill>
            <a:srgbClr val="00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6AD9D29-9607-45C1-9933-ACA11E3C74DF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>
                <a:solidFill>
                  <a:srgbClr val="0033CC"/>
                </a:solidFill>
              </a:rPr>
              <a:t>Bolsa sinovial subacromial do ombro</a:t>
            </a: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84313"/>
            <a:ext cx="60960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2A85E79-0D7A-4160-BA74-5545BE5D0F17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0033CC"/>
                </a:solidFill>
              </a:rPr>
              <a:t>Síndrome do Impacto</a:t>
            </a:r>
            <a:r>
              <a:rPr lang="pt-BR">
                <a:solidFill>
                  <a:srgbClr val="000000"/>
                </a:solidFill>
              </a:rPr>
              <a:t> – inflamação da bolsa subacromial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000250"/>
            <a:ext cx="3810000" cy="2857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5782" name="AutoShape 6"/>
          <p:cNvSpPr>
            <a:spLocks noChangeArrowheads="1"/>
          </p:cNvSpPr>
          <p:nvPr/>
        </p:nvSpPr>
        <p:spPr bwMode="auto">
          <a:xfrm rot="18420000">
            <a:off x="904081" y="2686844"/>
            <a:ext cx="2055813" cy="1044575"/>
          </a:xfrm>
          <a:prstGeom prst="curvedDownArrow">
            <a:avLst>
              <a:gd name="adj1" fmla="val 39362"/>
              <a:gd name="adj2" fmla="val 78723"/>
              <a:gd name="adj3" fmla="val 33333"/>
            </a:avLst>
          </a:prstGeom>
          <a:solidFill>
            <a:srgbClr val="00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1A09970-2578-4E47-B34E-22B227BD0C83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FF99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>
                <a:solidFill>
                  <a:srgbClr val="FF9900"/>
                </a:solidFill>
              </a:rPr>
              <a:t> </a:t>
            </a:r>
            <a:r>
              <a:rPr lang="pt-BR" sz="2800" b="1">
                <a:solidFill>
                  <a:srgbClr val="FF3300"/>
                </a:solidFill>
              </a:rPr>
              <a:t>Bursite Subacromial ( </a:t>
            </a:r>
            <a:r>
              <a:rPr lang="pt-BR" sz="2800" b="1" i="1">
                <a:solidFill>
                  <a:srgbClr val="FF3300"/>
                </a:solidFill>
              </a:rPr>
              <a:t>Ombro</a:t>
            </a:r>
            <a:r>
              <a:rPr lang="pt-BR" sz="2800" b="1">
                <a:solidFill>
                  <a:srgbClr val="FFFFFF"/>
                </a:solidFill>
              </a:rPr>
              <a:t> </a:t>
            </a:r>
            <a:r>
              <a:rPr lang="pt-BR" sz="2800" b="1">
                <a:solidFill>
                  <a:srgbClr val="FF3300"/>
                </a:solidFill>
              </a:rPr>
              <a:t>)</a:t>
            </a:r>
          </a:p>
          <a:p>
            <a:pPr marL="342900" indent="-341313" eaLnBrk="1" hangingPunct="1"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>
                <a:solidFill>
                  <a:srgbClr val="FFFFFF"/>
                </a:solidFill>
              </a:rPr>
              <a:t>     </a:t>
            </a:r>
            <a:r>
              <a:rPr lang="pt-BR" b="1">
                <a:solidFill>
                  <a:srgbClr val="0033CC"/>
                </a:solidFill>
              </a:rPr>
              <a:t>Produz dor regional quando se faz movimentos do ombro em elevação -abdução e rotação externa.</a:t>
            </a:r>
          </a:p>
          <a:p>
            <a:pPr marL="342900" indent="-341313" eaLnBrk="1" hangingPunct="1"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b="1">
              <a:solidFill>
                <a:srgbClr val="0033CC"/>
              </a:solidFill>
            </a:endParaRPr>
          </a:p>
          <a:p>
            <a:pPr marL="342900" indent="-341313" eaLnBrk="1" hangingPunct="1"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>
                <a:solidFill>
                  <a:srgbClr val="0033CC"/>
                </a:solidFill>
              </a:rPr>
              <a:t>      Quando o tratamento é inadequado ( b.crônica )a </a:t>
            </a:r>
          </a:p>
          <a:p>
            <a:pPr marL="342900" indent="-341313" eaLnBrk="1" hangingPunct="1"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b="1">
                <a:solidFill>
                  <a:srgbClr val="0033CC"/>
                </a:solidFill>
              </a:rPr>
              <a:t>    dor se irradia para a região escapular ou braços e gera incapacidade funcional.</a:t>
            </a:r>
          </a:p>
          <a:p>
            <a:pPr marL="342900" indent="-341313" eaLnBrk="1" hangingPunct="1"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b="1">
              <a:solidFill>
                <a:srgbClr val="0033CC"/>
              </a:solidFill>
            </a:endParaRPr>
          </a:p>
          <a:p>
            <a:pPr marL="342900" indent="-341313" eaLnBrk="1" hangingPunct="1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>
                <a:solidFill>
                  <a:srgbClr val="0033CC"/>
                </a:solidFill>
              </a:rPr>
              <a:t>      </a:t>
            </a:r>
            <a:r>
              <a:rPr lang="pt-BR" b="1">
                <a:solidFill>
                  <a:srgbClr val="0033CC"/>
                </a:solidFill>
              </a:rPr>
              <a:t>A bursite</a:t>
            </a:r>
            <a:r>
              <a:rPr lang="pt-BR" sz="2800" b="1">
                <a:solidFill>
                  <a:srgbClr val="0033CC"/>
                </a:solidFill>
              </a:rPr>
              <a:t> </a:t>
            </a:r>
            <a:r>
              <a:rPr lang="pt-BR" b="1">
                <a:solidFill>
                  <a:srgbClr val="0033CC"/>
                </a:solidFill>
              </a:rPr>
              <a:t>causa comumente dor no ombro</a:t>
            </a:r>
            <a:r>
              <a:rPr lang="pt-BR" sz="2800" b="1">
                <a:solidFill>
                  <a:srgbClr val="0033CC"/>
                </a:solidFill>
              </a:rPr>
              <a:t>.</a:t>
            </a:r>
          </a:p>
          <a:p>
            <a:pPr marL="342900" indent="-341313" algn="ctr" eaLnBrk="1" hangingPunct="1">
              <a:spcBef>
                <a:spcPts val="1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400">
                <a:solidFill>
                  <a:srgbClr val="000000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492C0F5-170F-42C9-8670-862A8FF116A9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FF99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>
                <a:solidFill>
                  <a:srgbClr val="FF9900"/>
                </a:solidFill>
              </a:rPr>
              <a:t> </a:t>
            </a:r>
            <a:r>
              <a:rPr lang="pt-BR" sz="2800" b="1">
                <a:solidFill>
                  <a:srgbClr val="FF3300"/>
                </a:solidFill>
              </a:rPr>
              <a:t>Bursite Subacromial ( Ombro ) 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>
              <a:solidFill>
                <a:srgbClr val="FF3300"/>
              </a:solidFill>
            </a:endParaRPr>
          </a:p>
          <a:p>
            <a:pPr marL="341313" indent="-341313" eaLnBrk="1" hangingPunct="1">
              <a:spcBef>
                <a:spcPts val="5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 b="1">
              <a:solidFill>
                <a:srgbClr val="FF3300"/>
              </a:solidFill>
            </a:endParaRPr>
          </a:p>
          <a:p>
            <a:pPr marL="341313" indent="-341313" eaLnBrk="1" hangingPunct="1">
              <a:spcBef>
                <a:spcPts val="5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000" b="1">
              <a:solidFill>
                <a:srgbClr val="000000"/>
              </a:solidFill>
            </a:endParaRPr>
          </a:p>
          <a:p>
            <a:pPr marL="342900" indent="-341313" eaLnBrk="1" hangingPunct="1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>
                <a:solidFill>
                  <a:srgbClr val="000000"/>
                </a:solidFill>
              </a:rPr>
              <a:t>     </a:t>
            </a:r>
            <a:r>
              <a:rPr lang="pt-BR" sz="2800" b="1">
                <a:solidFill>
                  <a:srgbClr val="000000"/>
                </a:solidFill>
              </a:rPr>
              <a:t>Dói a digitopressão ! !  </a:t>
            </a:r>
          </a:p>
          <a:p>
            <a:pPr marL="342900" indent="-341313" eaLnBrk="1" hangingPunct="1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>
              <a:solidFill>
                <a:srgbClr val="000000"/>
              </a:solidFill>
            </a:endParaRPr>
          </a:p>
          <a:p>
            <a:pPr marL="342900" indent="-341313" eaLnBrk="1" hangingPunct="1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>
                <a:solidFill>
                  <a:srgbClr val="000000"/>
                </a:solidFill>
              </a:rPr>
              <a:t>     </a:t>
            </a:r>
            <a:r>
              <a:rPr lang="pt-BR" sz="2800" b="1">
                <a:solidFill>
                  <a:srgbClr val="0033CC"/>
                </a:solidFill>
              </a:rPr>
              <a:t>Pode evoluir para:</a:t>
            </a:r>
            <a:r>
              <a:rPr lang="pt-BR" sz="2800" i="1">
                <a:solidFill>
                  <a:srgbClr val="0033CC"/>
                </a:solidFill>
              </a:rPr>
              <a:t>                                   ombro congelado ( capsulite adesiva )                                   instalação da síndrome ombro-mão, SCDR tipo I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2A8683-7405-42A1-856A-3D9D3DA83302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0033CC"/>
                </a:solidFill>
              </a:rPr>
              <a:t>Bursites –</a:t>
            </a:r>
            <a:r>
              <a:rPr lang="pt-BR">
                <a:solidFill>
                  <a:srgbClr val="000000"/>
                </a:solidFill>
              </a:rPr>
              <a:t> Snapping Scapula</a:t>
            </a: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5132B1-9CD5-4C38-84F7-D430A6A00EA1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0033CC"/>
                </a:solidFill>
              </a:rPr>
              <a:t>Bursite Olecraniana Aguda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557338"/>
            <a:ext cx="4032250" cy="3959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557338"/>
            <a:ext cx="3810000" cy="381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BA22E4-21B3-4120-9DF5-4BD20A1F86CC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77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04813"/>
            <a:ext cx="5688012" cy="5688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22D6C6-4535-4FE4-B3C7-89BB2F417A21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78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04813"/>
            <a:ext cx="5688012" cy="5688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B804164-5001-4F77-A44B-0834F63B19E6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79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76250"/>
            <a:ext cx="5689600" cy="568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C4A359A-181B-416E-8CAD-60E4F071431D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42988" y="2276475"/>
            <a:ext cx="7559675" cy="3886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15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600" b="1">
                <a:solidFill>
                  <a:srgbClr val="FFFFFF"/>
                </a:solidFill>
              </a:rPr>
              <a:t>     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>
                <a:solidFill>
                  <a:srgbClr val="FF3300"/>
                </a:solidFill>
              </a:rPr>
              <a:t>TENDINITE</a:t>
            </a:r>
            <a:r>
              <a:rPr lang="pt-BR" sz="2800" b="1">
                <a:solidFill>
                  <a:srgbClr val="00FFFF"/>
                </a:solidFill>
              </a:rPr>
              <a:t>         BURSITE  </a:t>
            </a:r>
            <a:r>
              <a:rPr lang="pt-BR" sz="2800" b="1">
                <a:solidFill>
                  <a:srgbClr val="FFFFFF"/>
                </a:solidFill>
              </a:rPr>
              <a:t>      </a:t>
            </a:r>
            <a:r>
              <a:rPr lang="pt-BR" sz="2800" b="1">
                <a:solidFill>
                  <a:srgbClr val="FF9933"/>
                </a:solidFill>
              </a:rPr>
              <a:t>ARTRITE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>
              <a:solidFill>
                <a:srgbClr val="FF9933"/>
              </a:solidFill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>
              <a:solidFill>
                <a:srgbClr val="FFFFFF"/>
              </a:solidFill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>
              <a:solidFill>
                <a:srgbClr val="00FFFF"/>
              </a:solidFill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>
                <a:solidFill>
                  <a:srgbClr val="FF3300"/>
                </a:solidFill>
              </a:rPr>
              <a:t>Dói a mobilização</a:t>
            </a:r>
            <a:r>
              <a:rPr lang="pt-BR" sz="2000" b="1">
                <a:solidFill>
                  <a:srgbClr val="00FFFF"/>
                </a:solidFill>
              </a:rPr>
              <a:t>       Dói a digitopressão</a:t>
            </a:r>
            <a:r>
              <a:rPr lang="pt-BR" sz="2000" b="1">
                <a:solidFill>
                  <a:srgbClr val="FFFFFF"/>
                </a:solidFill>
              </a:rPr>
              <a:t>       </a:t>
            </a:r>
            <a:r>
              <a:rPr lang="pt-BR" sz="2000" b="1">
                <a:solidFill>
                  <a:srgbClr val="FF9933"/>
                </a:solidFill>
              </a:rPr>
              <a:t>Dói a mobiliza-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>
                <a:solidFill>
                  <a:srgbClr val="FF9933"/>
                </a:solidFill>
              </a:rPr>
              <a:t>                                                                               ção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>
                <a:solidFill>
                  <a:srgbClr val="FF3300"/>
                </a:solidFill>
              </a:rPr>
              <a:t>ativa</a:t>
            </a:r>
            <a:r>
              <a:rPr lang="pt-BR" sz="2000" b="1">
                <a:solidFill>
                  <a:srgbClr val="00FFFF"/>
                </a:solidFill>
              </a:rPr>
              <a:t> </a:t>
            </a:r>
            <a:r>
              <a:rPr lang="pt-BR" sz="2000" b="1">
                <a:solidFill>
                  <a:srgbClr val="FFFFFF"/>
                </a:solidFill>
              </a:rPr>
              <a:t>                                                                     </a:t>
            </a:r>
            <a:r>
              <a:rPr lang="pt-BR" sz="2000" b="1">
                <a:solidFill>
                  <a:srgbClr val="FF9933"/>
                </a:solidFill>
              </a:rPr>
              <a:t>ativa e passiva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150"/>
              </a:spcBef>
              <a:buClr>
                <a:srgbClr val="66FF33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66FF33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150"/>
              </a:spcBef>
              <a:buClr>
                <a:srgbClr val="66FF33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66FF33"/>
              </a:solidFill>
            </a:endParaRPr>
          </a:p>
          <a:p>
            <a:pPr marL="342900" indent="-341313" algn="ctr" eaLnBrk="1" hangingPunct="1">
              <a:lnSpc>
                <a:spcPct val="90000"/>
              </a:lnSpc>
              <a:spcBef>
                <a:spcPts val="1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40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1908175" y="3068638"/>
            <a:ext cx="360363" cy="1008062"/>
          </a:xfrm>
          <a:prstGeom prst="downArrow">
            <a:avLst>
              <a:gd name="adj1" fmla="val 50000"/>
              <a:gd name="adj2" fmla="val 69934"/>
            </a:avLst>
          </a:prstGeom>
          <a:solidFill>
            <a:srgbClr val="FF33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4500563" y="3068638"/>
            <a:ext cx="358775" cy="1079500"/>
          </a:xfrm>
          <a:prstGeom prst="downArrow">
            <a:avLst>
              <a:gd name="adj1" fmla="val 50000"/>
              <a:gd name="adj2" fmla="val 75221"/>
            </a:avLst>
          </a:prstGeom>
          <a:solidFill>
            <a:srgbClr val="00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7019925" y="3068638"/>
            <a:ext cx="360363" cy="1008062"/>
          </a:xfrm>
          <a:prstGeom prst="downArrow">
            <a:avLst>
              <a:gd name="adj1" fmla="val 50000"/>
              <a:gd name="adj2" fmla="val 69934"/>
            </a:avLst>
          </a:prstGeom>
          <a:solidFill>
            <a:srgbClr val="00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6434D3-30D0-4C51-9737-1180376E926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80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04813"/>
            <a:ext cx="5832475" cy="5832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82ACBAF-96A2-4D48-9E6E-35666F3461D8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0033CC"/>
                </a:solidFill>
              </a:rPr>
              <a:t>Bursite crônica olecraniana</a:t>
            </a:r>
            <a:r>
              <a:rPr lang="pt-BR">
                <a:solidFill>
                  <a:srgbClr val="000000"/>
                </a:solidFill>
              </a:rPr>
              <a:t> = bolsa sinovial espessada</a:t>
            </a: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4C623C2-96B2-4FDC-841A-3AC0D9CFF353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82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60350"/>
            <a:ext cx="5905500" cy="5905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7A90266-445D-4A12-9360-27ED63183653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0033CC"/>
                </a:solidFill>
              </a:rPr>
              <a:t>Bursectomia olecraniana crônica</a:t>
            </a:r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916113"/>
            <a:ext cx="3160713" cy="3160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341438"/>
            <a:ext cx="3810000" cy="381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BF6C786-5D98-4E0C-8A77-DE5035C0315D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84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981075"/>
            <a:ext cx="4679950" cy="4679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18FC742-1E2B-4CFF-9F83-5B86AED252AD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042988" y="2276475"/>
            <a:ext cx="7559675" cy="3886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150"/>
              </a:spcBef>
              <a:buClr>
                <a:srgbClr val="FF33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600" b="1">
                <a:solidFill>
                  <a:srgbClr val="FF3300"/>
                </a:solidFill>
              </a:rPr>
              <a:t>     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>
                <a:solidFill>
                  <a:srgbClr val="00CC00"/>
                </a:solidFill>
              </a:rPr>
              <a:t>TENDINITE</a:t>
            </a:r>
            <a:r>
              <a:rPr lang="pt-BR" sz="2800" b="1">
                <a:solidFill>
                  <a:srgbClr val="00FFFF"/>
                </a:solidFill>
              </a:rPr>
              <a:t>         BURSITE</a:t>
            </a:r>
            <a:r>
              <a:rPr lang="pt-BR" sz="2800" b="1">
                <a:solidFill>
                  <a:srgbClr val="0033CC"/>
                </a:solidFill>
              </a:rPr>
              <a:t>  </a:t>
            </a:r>
            <a:r>
              <a:rPr lang="pt-BR" sz="2800" b="1">
                <a:solidFill>
                  <a:srgbClr val="FFFFFF"/>
                </a:solidFill>
              </a:rPr>
              <a:t>      </a:t>
            </a:r>
            <a:r>
              <a:rPr lang="pt-BR" sz="2800" b="1">
                <a:solidFill>
                  <a:srgbClr val="FF3300"/>
                </a:solidFill>
              </a:rPr>
              <a:t>ARTRITE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>
              <a:solidFill>
                <a:srgbClr val="FF3300"/>
              </a:solidFill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>
              <a:solidFill>
                <a:srgbClr val="FFFFFF"/>
              </a:solidFill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>
              <a:solidFill>
                <a:srgbClr val="00FFFF"/>
              </a:solidFill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>
                <a:solidFill>
                  <a:srgbClr val="00CC00"/>
                </a:solidFill>
              </a:rPr>
              <a:t>Dói a mobilização</a:t>
            </a:r>
            <a:r>
              <a:rPr lang="pt-BR" sz="2000" b="1">
                <a:solidFill>
                  <a:srgbClr val="00FFFF"/>
                </a:solidFill>
              </a:rPr>
              <a:t>       Dói a digitopressão</a:t>
            </a:r>
            <a:r>
              <a:rPr lang="pt-BR" sz="2000" b="1">
                <a:solidFill>
                  <a:srgbClr val="FFFFFF"/>
                </a:solidFill>
              </a:rPr>
              <a:t>       </a:t>
            </a:r>
            <a:r>
              <a:rPr lang="pt-BR" sz="2000" b="1">
                <a:solidFill>
                  <a:srgbClr val="FF3300"/>
                </a:solidFill>
              </a:rPr>
              <a:t>Dói a mobiliza-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>
                <a:solidFill>
                  <a:srgbClr val="FFFFFF"/>
                </a:solidFill>
              </a:rPr>
              <a:t>                                                                               </a:t>
            </a:r>
            <a:r>
              <a:rPr lang="pt-BR" sz="2000" b="1">
                <a:solidFill>
                  <a:srgbClr val="FF3300"/>
                </a:solidFill>
              </a:rPr>
              <a:t>ção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b="1">
                <a:solidFill>
                  <a:srgbClr val="00CC00"/>
                </a:solidFill>
              </a:rPr>
              <a:t>ativa </a:t>
            </a:r>
            <a:r>
              <a:rPr lang="pt-BR" sz="2000" b="1">
                <a:solidFill>
                  <a:srgbClr val="FFFFFF"/>
                </a:solidFill>
              </a:rPr>
              <a:t>                                                                     </a:t>
            </a:r>
            <a:r>
              <a:rPr lang="pt-BR" sz="2000" b="1">
                <a:solidFill>
                  <a:srgbClr val="FF3300"/>
                </a:solidFill>
              </a:rPr>
              <a:t>ativa e passiva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150"/>
              </a:spcBef>
              <a:buClr>
                <a:srgbClr val="66FF33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66FF33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150"/>
              </a:spcBef>
              <a:buClr>
                <a:srgbClr val="66FF33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600">
              <a:solidFill>
                <a:srgbClr val="66FF33"/>
              </a:solidFill>
            </a:endParaRPr>
          </a:p>
          <a:p>
            <a:pPr marL="342900" indent="-341313" algn="ctr" eaLnBrk="1" hangingPunct="1">
              <a:lnSpc>
                <a:spcPct val="90000"/>
              </a:lnSpc>
              <a:spcBef>
                <a:spcPts val="1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400">
                <a:solidFill>
                  <a:srgbClr val="000000"/>
                </a:solidFill>
              </a:rPr>
              <a:t>   </a:t>
            </a:r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auto">
          <a:xfrm>
            <a:off x="1908175" y="3068638"/>
            <a:ext cx="360363" cy="1008062"/>
          </a:xfrm>
          <a:prstGeom prst="downArrow">
            <a:avLst>
              <a:gd name="adj1" fmla="val 50000"/>
              <a:gd name="adj2" fmla="val 69934"/>
            </a:avLst>
          </a:prstGeom>
          <a:solidFill>
            <a:srgbClr val="00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4500563" y="3068638"/>
            <a:ext cx="358775" cy="1079500"/>
          </a:xfrm>
          <a:prstGeom prst="downArrow">
            <a:avLst>
              <a:gd name="adj1" fmla="val 50000"/>
              <a:gd name="adj2" fmla="val 75221"/>
            </a:avLst>
          </a:prstGeom>
          <a:solidFill>
            <a:srgbClr val="00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7019925" y="3068638"/>
            <a:ext cx="360363" cy="1008062"/>
          </a:xfrm>
          <a:prstGeom prst="downArrow">
            <a:avLst>
              <a:gd name="adj1" fmla="val 50000"/>
              <a:gd name="adj2" fmla="val 69934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A98A9F3-8628-4436-8B86-2BBA74807421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FF3300"/>
                </a:solidFill>
              </a:rPr>
              <a:t>Artrite</a:t>
            </a: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412875"/>
            <a:ext cx="4392613" cy="4248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D44242D-537F-4F9E-B23D-0DBEC0C1EC5A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FF3300"/>
                </a:solidFill>
              </a:rPr>
              <a:t>Artrite Viral</a:t>
            </a: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484313"/>
            <a:ext cx="5040312" cy="424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9B1E921-29E7-4E4D-BD8F-EEEE8ECDE2EA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</a:rPr>
              <a:t>Artrose </a:t>
            </a:r>
            <a:r>
              <a:rPr lang="pt-BR">
                <a:solidFill>
                  <a:srgbClr val="000000"/>
                </a:solidFill>
                <a:latin typeface="Wingdings" charset="2"/>
              </a:rPr>
              <a:t></a:t>
            </a:r>
            <a:r>
              <a:rPr lang="pt-BR">
                <a:solidFill>
                  <a:srgbClr val="000000"/>
                </a:solidFill>
              </a:rPr>
              <a:t>  </a:t>
            </a:r>
            <a:r>
              <a:rPr lang="pt-BR" b="1">
                <a:solidFill>
                  <a:srgbClr val="FF3300"/>
                </a:solidFill>
              </a:rPr>
              <a:t>Artrite</a:t>
            </a:r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1835150" y="1127125"/>
          <a:ext cx="4999038" cy="4999038"/>
        </p:xfrm>
        <a:graphic>
          <a:graphicData uri="http://schemas.openxmlformats.org/presentationml/2006/ole">
            <p:oleObj spid="_x0000_s92165" r:id="rId4" imgW="4571429" imgH="4571429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670799-0194-409D-91F6-43793C8AA0EB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539750" y="504825"/>
            <a:ext cx="8147050" cy="763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endParaRPr lang="pt-BR" sz="3200" b="1">
              <a:solidFill>
                <a:srgbClr val="000000"/>
              </a:solidFill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84213" y="1412875"/>
            <a:ext cx="7848600" cy="5156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2800" b="1">
                <a:solidFill>
                  <a:srgbClr val="FF3300"/>
                </a:solidFill>
              </a:rPr>
              <a:t>           </a:t>
            </a:r>
            <a:r>
              <a:rPr lang="pt-BR" b="1">
                <a:solidFill>
                  <a:srgbClr val="00CC00"/>
                </a:solidFill>
              </a:rPr>
              <a:t>Para haver </a:t>
            </a:r>
            <a:r>
              <a:rPr lang="pt-BR" b="1" i="1" u="sng">
                <a:solidFill>
                  <a:srgbClr val="00CC00"/>
                </a:solidFill>
              </a:rPr>
              <a:t>reabilitação adequada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b="1">
                <a:solidFill>
                  <a:srgbClr val="00CC00"/>
                </a:solidFill>
              </a:rPr>
              <a:t>     nos portadores de Dort / Amert é necessário:</a:t>
            </a:r>
            <a:r>
              <a:rPr lang="pt-BR" b="1">
                <a:solidFill>
                  <a:srgbClr val="FF3300"/>
                </a:solidFill>
              </a:rPr>
              <a:t> 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b="1">
              <a:solidFill>
                <a:srgbClr val="FF3300"/>
              </a:solidFill>
            </a:endParaRP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b="1">
                <a:solidFill>
                  <a:srgbClr val="FF3300"/>
                </a:solidFill>
              </a:rPr>
              <a:t>        Diagnóstico correto da natureza da(s) lesão(ões) e das estruturas acometidas.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b="1">
              <a:solidFill>
                <a:srgbClr val="FF3300"/>
              </a:solidFill>
            </a:endParaRPr>
          </a:p>
          <a:p>
            <a:pPr marL="341313" indent="-339725" eaLnBrk="1" hangingPunct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b="1">
                <a:solidFill>
                  <a:srgbClr val="FFFFFF"/>
                </a:solidFill>
              </a:rPr>
              <a:t>     </a:t>
            </a:r>
            <a:r>
              <a:rPr lang="pt-BR" b="1">
                <a:solidFill>
                  <a:srgbClr val="0033CC"/>
                </a:solidFill>
              </a:rPr>
              <a:t>É frequente o envolvimento isolado ou associado de músculos, articulações, tendões e nervos periféricos. </a:t>
            </a:r>
          </a:p>
          <a:p>
            <a:pPr marL="342900" indent="-341313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b="1">
              <a:solidFill>
                <a:srgbClr val="0033CC"/>
              </a:solidFill>
            </a:endParaRPr>
          </a:p>
          <a:p>
            <a:pPr marL="341313" indent="-339725" eaLnBrk="1" hangingPunct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b="1">
                <a:solidFill>
                  <a:srgbClr val="FFFFFF"/>
                </a:solidFill>
              </a:rPr>
              <a:t>     </a:t>
            </a:r>
            <a:r>
              <a:rPr lang="pt-BR" b="1">
                <a:solidFill>
                  <a:srgbClr val="000000"/>
                </a:solidFill>
              </a:rPr>
              <a:t>A ocorrência de tendinites, das síndromes neuropáticas, da SDM e de SCDR, exige terapêuticas específicas para cada uma destas afeccões.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7DF39FF-6708-4F78-9A8D-3CFF6763229E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728663"/>
            <a:ext cx="7200900" cy="5400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5DDD5D0-ABCF-49C5-A83F-C58136766FC9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>
                <a:solidFill>
                  <a:srgbClr val="FF3300"/>
                </a:solidFill>
              </a:rPr>
              <a:t>Referências Bibliográficas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eaLnBrk="1" hangingPunct="1">
              <a:spcBef>
                <a:spcPts val="800"/>
              </a:spcBef>
              <a:buClr>
                <a:srgbClr val="0033CC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3200">
              <a:solidFill>
                <a:srgbClr val="0033CC"/>
              </a:solidFill>
            </a:endParaRPr>
          </a:p>
          <a:p>
            <a:pPr marL="341313" indent="-341313" eaLnBrk="1" hangingPunct="1">
              <a:spcBef>
                <a:spcPts val="800"/>
              </a:spcBef>
              <a:buClr>
                <a:srgbClr val="0033CC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3200">
              <a:solidFill>
                <a:srgbClr val="0033CC"/>
              </a:solidFill>
            </a:endParaRPr>
          </a:p>
          <a:p>
            <a:pPr marL="341313" indent="-341313" eaLnBrk="1" hangingPunct="1">
              <a:spcBef>
                <a:spcPts val="800"/>
              </a:spcBef>
              <a:buClr>
                <a:srgbClr val="0033CC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>
                <a:solidFill>
                  <a:srgbClr val="0033CC"/>
                </a:solidFill>
              </a:rPr>
              <a:t>eOrthopod.com</a:t>
            </a:r>
          </a:p>
          <a:p>
            <a:pPr marL="342900" indent="-341313" eaLnBrk="1" hangingPunct="1"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>
                <a:solidFill>
                  <a:srgbClr val="000000"/>
                </a:solidFill>
              </a:rPr>
              <a:t>   </a:t>
            </a:r>
            <a:r>
              <a:rPr lang="pt-BR">
                <a:solidFill>
                  <a:srgbClr val="000000"/>
                </a:solidFill>
              </a:rPr>
              <a:t>Medical Multimedia Group,LLC</a:t>
            </a:r>
          </a:p>
          <a:p>
            <a:pPr marL="342900" indent="-341313" eaLnBrk="1" hangingPunct="1"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0000"/>
                </a:solidFill>
              </a:rPr>
              <a:t>19/10/17</a:t>
            </a:r>
          </a:p>
        </p:txBody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Dr. José Heitor Machado Fernandes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BC207E2-4E28-468C-BB23-61C8F5D43220}" type="slidenum">
              <a:rPr lang="en-US" sz="14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57200" y="504825"/>
            <a:ext cx="8229600" cy="912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000000"/>
                </a:solidFill>
              </a:rPr>
              <a:t>DORT / AMERT</a:t>
            </a:r>
            <a:br>
              <a:rPr lang="pt-BR" sz="3200" b="1">
                <a:solidFill>
                  <a:srgbClr val="000000"/>
                </a:solidFill>
              </a:rPr>
            </a:br>
            <a:r>
              <a:rPr lang="pt-BR" sz="3200" b="1">
                <a:solidFill>
                  <a:srgbClr val="000000"/>
                </a:solidFill>
              </a:rPr>
              <a:t>TESTES ESPECÍFICOS PARA</a:t>
            </a:r>
            <a:r>
              <a:rPr lang="pt-BR" sz="2800" b="1">
                <a:solidFill>
                  <a:srgbClr val="000000"/>
                </a:solidFill>
              </a:rPr>
              <a:t> </a:t>
            </a:r>
            <a:br>
              <a:rPr lang="pt-BR" sz="2800" b="1">
                <a:solidFill>
                  <a:srgbClr val="000000"/>
                </a:solidFill>
              </a:rPr>
            </a:br>
            <a:endParaRPr lang="pt-BR" sz="2800" b="1">
              <a:solidFill>
                <a:srgbClr val="000000"/>
              </a:solidFill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619250" y="1773238"/>
            <a:ext cx="7345363" cy="5084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3200" i="1">
              <a:solidFill>
                <a:srgbClr val="66FF33"/>
              </a:solidFill>
            </a:endParaRPr>
          </a:p>
          <a:p>
            <a:pPr marL="342900" indent="-341313" eaLnBrk="1" hangingPunct="1"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3600" b="1" i="1">
              <a:solidFill>
                <a:srgbClr val="0033CC"/>
              </a:solidFill>
            </a:endParaRPr>
          </a:p>
          <a:p>
            <a:pPr marL="341313" indent="-339725" eaLnBrk="1" hangingPunct="1">
              <a:spcBef>
                <a:spcPts val="900"/>
              </a:spcBef>
              <a:buClr>
                <a:srgbClr val="0033CC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3600" b="1" i="1">
                <a:solidFill>
                  <a:srgbClr val="0033CC"/>
                </a:solidFill>
              </a:rPr>
              <a:t>TENDINITES</a:t>
            </a:r>
          </a:p>
          <a:p>
            <a:pPr marL="341313" indent="-339725" eaLnBrk="1" hangingPunct="1">
              <a:spcBef>
                <a:spcPts val="900"/>
              </a:spcBef>
              <a:buClr>
                <a:srgbClr val="0033CC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z="3600" b="1" i="1">
              <a:solidFill>
                <a:srgbClr val="0033CC"/>
              </a:solidFill>
            </a:endParaRPr>
          </a:p>
          <a:p>
            <a:pPr marL="342900" indent="-341313"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3200" i="1">
                <a:solidFill>
                  <a:srgbClr val="FFFFFF"/>
                </a:solidFill>
              </a:rPr>
              <a:t>  </a:t>
            </a:r>
            <a:r>
              <a:rPr lang="pt-BR" sz="3200" b="1" i="1">
                <a:solidFill>
                  <a:srgbClr val="FF3300"/>
                </a:solidFill>
              </a:rPr>
              <a:t>F i n a l    d a      A pr e s e n t a ç ã o</a:t>
            </a:r>
          </a:p>
          <a:p>
            <a:pPr marL="342900" indent="-341313"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3200" i="1">
                <a:solidFill>
                  <a:srgbClr val="FFFFFF"/>
                </a:solidFill>
              </a:rPr>
              <a:t>        </a:t>
            </a:r>
          </a:p>
          <a:p>
            <a:pPr marL="342900" indent="-341313" eaLnBrk="1" hangingPunct="1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3200" i="1">
                <a:solidFill>
                  <a:srgbClr val="FFFFFF"/>
                </a:solidFill>
              </a:rPr>
              <a:t>               </a:t>
            </a:r>
            <a:r>
              <a:rPr lang="pt-BR" sz="3200" i="1">
                <a:solidFill>
                  <a:srgbClr val="00CC00"/>
                </a:solidFill>
              </a:rPr>
              <a:t>O b r i g a d o   !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</TotalTime>
  <Words>1869</Words>
  <Application>Microsoft Office PowerPoint</Application>
  <PresentationFormat>Apresentação na tela (4:3)</PresentationFormat>
  <Paragraphs>650</Paragraphs>
  <Slides>91</Slides>
  <Notes>91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91</vt:i4>
      </vt:variant>
    </vt:vector>
  </HeadingPairs>
  <TitlesOfParts>
    <vt:vector size="97" baseType="lpstr">
      <vt:lpstr>Times New Roman</vt:lpstr>
      <vt:lpstr>Arial</vt:lpstr>
      <vt:lpstr>Microsoft YaHei</vt:lpstr>
      <vt:lpstr>Segoe UI</vt:lpstr>
      <vt:lpstr>Wingdings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DORT / AMERT TESTES ESPECÍFICOS PARA</dc:title>
  <dc:creator>José Heior Machado Fernandes</dc:creator>
  <cp:lastModifiedBy>ses14277158</cp:lastModifiedBy>
  <cp:revision>276</cp:revision>
  <cp:lastPrinted>1601-01-01T00:00:00Z</cp:lastPrinted>
  <dcterms:created xsi:type="dcterms:W3CDTF">2003-09-13T01:15:01Z</dcterms:created>
  <dcterms:modified xsi:type="dcterms:W3CDTF">2017-10-20T12:46:54Z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