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34"/>
  </p:notesMasterIdLst>
  <p:handoutMasterIdLst>
    <p:handoutMasterId r:id="rId35"/>
  </p:handoutMasterIdLst>
  <p:sldIdLst>
    <p:sldId id="981" r:id="rId4"/>
    <p:sldId id="519" r:id="rId5"/>
    <p:sldId id="943" r:id="rId6"/>
    <p:sldId id="977" r:id="rId7"/>
    <p:sldId id="951" r:id="rId8"/>
    <p:sldId id="960" r:id="rId9"/>
    <p:sldId id="961" r:id="rId10"/>
    <p:sldId id="984" r:id="rId11"/>
    <p:sldId id="985" r:id="rId12"/>
    <p:sldId id="980" r:id="rId13"/>
    <p:sldId id="979" r:id="rId14"/>
    <p:sldId id="962" r:id="rId15"/>
    <p:sldId id="970" r:id="rId16"/>
    <p:sldId id="971" r:id="rId17"/>
    <p:sldId id="972" r:id="rId18"/>
    <p:sldId id="975" r:id="rId19"/>
    <p:sldId id="973" r:id="rId20"/>
    <p:sldId id="952" r:id="rId21"/>
    <p:sldId id="953" r:id="rId22"/>
    <p:sldId id="954" r:id="rId23"/>
    <p:sldId id="955" r:id="rId24"/>
    <p:sldId id="956" r:id="rId25"/>
    <p:sldId id="957" r:id="rId26"/>
    <p:sldId id="966" r:id="rId27"/>
    <p:sldId id="967" r:id="rId28"/>
    <p:sldId id="976" r:id="rId29"/>
    <p:sldId id="983" r:id="rId30"/>
    <p:sldId id="982" r:id="rId31"/>
    <p:sldId id="986" r:id="rId32"/>
    <p:sldId id="950" r:id="rId33"/>
  </p:sldIdLst>
  <p:sldSz cx="9144000" cy="6858000" type="screen4x3"/>
  <p:notesSz cx="6858000" cy="9652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CCFF"/>
    <a:srgbClr val="FF9933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56" autoAdjust="0"/>
    <p:restoredTop sz="90557" autoAdjust="0"/>
  </p:normalViewPr>
  <p:slideViewPr>
    <p:cSldViewPr>
      <p:cViewPr varScale="1">
        <p:scale>
          <a:sx n="51" d="100"/>
          <a:sy n="51" d="100"/>
        </p:scale>
        <p:origin x="-114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pt-BR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C88D08D7-DFEB-433D-BDE7-7FBB79211218}" type="datetimeFigureOut">
              <a:rPr lang="pt-BR"/>
              <a:pPr/>
              <a:t>21/09/2017</a:t>
            </a:fld>
            <a:endParaRPr lang="pt-BR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pt-BR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167813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566A4440-C28B-4CCD-A6F6-387B1B005DCF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0" y="0"/>
            <a:ext cx="6858000" cy="9652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b="1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b="1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8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b="1">
                <a:solidFill>
                  <a:srgbClr val="000000"/>
                </a:solidFill>
                <a:latin typeface="Calibri" pitchFamily="32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0" y="723900"/>
            <a:ext cx="4824413" cy="36179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84700"/>
            <a:ext cx="5484813" cy="434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0" y="9166225"/>
            <a:ext cx="2971800" cy="48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b="1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166225"/>
            <a:ext cx="2970212" cy="48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b="1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36CD035A-80FC-4446-B1C8-99346F07BD2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99AE9-216F-41B9-9F87-4F668CC75EE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121F5-5E8A-48B7-8693-F1B2E438A54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C2B69-874D-479F-AE67-4879D4F478C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26D47-C3C5-46EE-A4C3-DD0CEBE9BB2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AC5E25-7CAF-4F2F-9A0B-5DFD3F85712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128588"/>
            <a:ext cx="8228013" cy="599598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42489-1751-4A7F-B8B0-8430388CB2D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700D4-4D00-4D89-A5E1-F5FAB94888E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5C1E1-7980-4B96-8F54-71AE217455C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DCF27-10A7-4C7D-B07A-BFA7AD83B53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4AC4E-BFB3-4AA4-A436-34DB57154DC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16293-3A8E-4B48-9A49-205465FB021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2º Nível da estrutura de tópicos</a:t>
            </a:r>
          </a:p>
          <a:p>
            <a:pPr lvl="2"/>
            <a:r>
              <a:rPr lang="en-GB" altLang="pt-BR" smtClean="0"/>
              <a:t>3º Nível da estrutura de tópicos</a:t>
            </a:r>
          </a:p>
          <a:p>
            <a:pPr lvl="3"/>
            <a:r>
              <a:rPr lang="en-GB" altLang="pt-BR" smtClean="0"/>
              <a:t>4º Nível da estrutura de tópicos</a:t>
            </a:r>
          </a:p>
          <a:p>
            <a:pPr lvl="4"/>
            <a:r>
              <a:rPr lang="en-GB" altLang="pt-BR" smtClean="0"/>
              <a:t>5º Nível da estrutura de tópicos</a:t>
            </a:r>
          </a:p>
          <a:p>
            <a:pPr lvl="4"/>
            <a:r>
              <a:rPr lang="en-GB" altLang="pt-BR" smtClean="0"/>
              <a:t>6º Nível da estrutura de tópicos</a:t>
            </a:r>
          </a:p>
          <a:p>
            <a:pPr lvl="4"/>
            <a:r>
              <a:rPr lang="en-GB" altLang="pt-BR" smtClean="0"/>
              <a:t>7º Nível da estrutura de tópicos</a:t>
            </a:r>
          </a:p>
          <a:p>
            <a:pPr lvl="4"/>
            <a:r>
              <a:rPr lang="en-GB" altLang="pt-BR" smtClean="0"/>
              <a:t>8º Nível da estrutura de tópicos</a:t>
            </a:r>
          </a:p>
          <a:p>
            <a:pPr lvl="4"/>
            <a:r>
              <a:rPr lang="en-GB" altLang="pt-BR" smtClean="0"/>
              <a:t>9º Nível da estrutura de tópicos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b="1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b="1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88F314F-8DB3-443E-8926-993DEF2AC720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 spd="med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 spd="med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2º Nível da estrutura de tópicos</a:t>
            </a:r>
          </a:p>
          <a:p>
            <a:pPr lvl="2"/>
            <a:r>
              <a:rPr lang="en-GB" altLang="pt-BR" smtClean="0"/>
              <a:t>3º Nível da estrutura de tópicos</a:t>
            </a:r>
          </a:p>
          <a:p>
            <a:pPr lvl="3"/>
            <a:r>
              <a:rPr lang="en-GB" altLang="pt-BR" smtClean="0"/>
              <a:t>4º Nível da estrutura de tópicos</a:t>
            </a:r>
          </a:p>
          <a:p>
            <a:pPr lvl="4"/>
            <a:r>
              <a:rPr lang="en-GB" altLang="pt-BR" smtClean="0"/>
              <a:t>5º Nível da estrutura de tópicos</a:t>
            </a:r>
          </a:p>
          <a:p>
            <a:pPr lvl="4"/>
            <a:r>
              <a:rPr lang="en-GB" altLang="pt-BR" smtClean="0"/>
              <a:t>6º Nível da estrutura de tópicos</a:t>
            </a:r>
          </a:p>
          <a:p>
            <a:pPr lvl="4"/>
            <a:r>
              <a:rPr lang="en-GB" altLang="pt-BR" smtClean="0"/>
              <a:t>7º Nível da estrutura de tópicos</a:t>
            </a:r>
          </a:p>
          <a:p>
            <a:pPr lvl="4"/>
            <a:r>
              <a:rPr lang="en-GB" altLang="pt-BR" smtClean="0"/>
              <a:t>8º Nível da estrutura de tópicos</a:t>
            </a:r>
          </a:p>
          <a:p>
            <a:pPr lvl="4"/>
            <a:r>
              <a:rPr lang="en-GB" altLang="pt-BR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  <p:sldLayoutId id="2147483673" r:id="rId13"/>
  </p:sldLayoutIdLst>
  <p:transition spd="med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arisa-quadros@saude.rs.gov.br" TargetMode="Externa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ítulo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z="3600" b="1" smtClean="0">
                <a:solidFill>
                  <a:srgbClr val="1B311F"/>
                </a:solidFill>
              </a:rPr>
              <a:t/>
            </a:r>
            <a:br>
              <a:rPr lang="es-ES" sz="3600" b="1" smtClean="0">
                <a:solidFill>
                  <a:srgbClr val="1B311F"/>
                </a:solidFill>
              </a:rPr>
            </a:br>
            <a:r>
              <a:rPr lang="es-ES" sz="3600" b="1" smtClean="0">
                <a:solidFill>
                  <a:srgbClr val="CC0000"/>
                </a:solidFill>
              </a:rPr>
              <a:t>II ENCONTRO DE EDUCAÇÃO PERMANENTE EM SAÚDE DO TRABALHADOR DA 21ª E 22ª REGIÃO DE SAÚDE</a:t>
            </a:r>
            <a:endParaRPr lang="pt-BR" altLang="pt-BR" sz="3200" b="1" u="sng" smtClean="0">
              <a:solidFill>
                <a:srgbClr val="CC0000"/>
              </a:solidFill>
            </a:endParaRPr>
          </a:p>
        </p:txBody>
      </p:sp>
      <p:sp>
        <p:nvSpPr>
          <p:cNvPr id="159747" name="Subtítulo 2"/>
          <p:cNvSpPr>
            <a:spLocks noGrp="1"/>
          </p:cNvSpPr>
          <p:nvPr>
            <p:ph type="subTitle" idx="4294967295"/>
          </p:nvPr>
        </p:nvSpPr>
        <p:spPr>
          <a:xfrm>
            <a:off x="395288" y="4365625"/>
            <a:ext cx="8497887" cy="203993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Times New Roman" pitchFamily="18" charset="0"/>
              <a:buNone/>
            </a:pPr>
            <a:r>
              <a:rPr lang="pt-BR" sz="1800" i="1" smtClean="0"/>
              <a:t>Salzano Barreto</a:t>
            </a:r>
            <a:r>
              <a:rPr lang="pt-BR" sz="1800" smtClean="0"/>
              <a:t> (CEVS/DVST/Engenheiro Agrônomo)</a:t>
            </a:r>
          </a:p>
          <a:p>
            <a:pPr marL="0" indent="0" algn="ctr">
              <a:lnSpc>
                <a:spcPct val="90000"/>
              </a:lnSpc>
              <a:buFont typeface="Times New Roman" pitchFamily="18" charset="0"/>
              <a:buNone/>
            </a:pPr>
            <a:r>
              <a:rPr lang="pt-BR" sz="1800" i="1" smtClean="0"/>
              <a:t>Maria Luiza de Lima</a:t>
            </a:r>
            <a:r>
              <a:rPr lang="pt-BR" sz="1800" smtClean="0"/>
              <a:t> (CRS 3ª /Enfermeira)</a:t>
            </a:r>
          </a:p>
          <a:p>
            <a:pPr marL="0" indent="0" algn="ctr">
              <a:lnSpc>
                <a:spcPct val="90000"/>
              </a:lnSpc>
              <a:buFont typeface="Times New Roman" pitchFamily="18" charset="0"/>
              <a:buNone/>
            </a:pPr>
            <a:r>
              <a:rPr lang="pt-BR" sz="1800" i="1" smtClean="0"/>
              <a:t>Marisa Flores de Quadros</a:t>
            </a:r>
            <a:r>
              <a:rPr lang="pt-BR" sz="1800" smtClean="0"/>
              <a:t> (CRS 7ª/ Fisioterapeuta)</a:t>
            </a:r>
          </a:p>
          <a:p>
            <a:pPr marL="0" indent="0" algn="ctr">
              <a:lnSpc>
                <a:spcPct val="90000"/>
              </a:lnSpc>
              <a:buFont typeface="Times New Roman" pitchFamily="18" charset="0"/>
              <a:buNone/>
            </a:pPr>
            <a:r>
              <a:rPr lang="pt-BR" sz="1800" i="1" smtClean="0"/>
              <a:t>Roselle Mendes</a:t>
            </a:r>
            <a:r>
              <a:rPr lang="pt-BR" sz="1800" smtClean="0"/>
              <a:t>  (CRS 3ª/Médica Veterinária)</a:t>
            </a:r>
          </a:p>
          <a:p>
            <a:pPr marL="0" indent="0" algn="ctr">
              <a:lnSpc>
                <a:spcPct val="90000"/>
              </a:lnSpc>
              <a:buFont typeface="Times New Roman" pitchFamily="18" charset="0"/>
              <a:buNone/>
            </a:pPr>
            <a:endParaRPr lang="pt-BR" altLang="pt-BR" sz="1800" smtClean="0"/>
          </a:p>
        </p:txBody>
      </p:sp>
      <p:sp>
        <p:nvSpPr>
          <p:cNvPr id="159748" name="Rectangle 3"/>
          <p:cNvSpPr>
            <a:spLocks noChangeArrowheads="1"/>
          </p:cNvSpPr>
          <p:nvPr/>
        </p:nvSpPr>
        <p:spPr bwMode="auto">
          <a:xfrm>
            <a:off x="1066800" y="176213"/>
            <a:ext cx="6934200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b="1">
                <a:solidFill>
                  <a:srgbClr val="006666"/>
                </a:solidFill>
                <a:latin typeface="Verdana" pitchFamily="34" charset="0"/>
              </a:rPr>
              <a:t>Estado do Rio Grande do Sul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b="1">
                <a:solidFill>
                  <a:srgbClr val="006666"/>
                </a:solidFill>
                <a:latin typeface="Verdana" pitchFamily="34" charset="0"/>
              </a:rPr>
              <a:t>Secretaria de Estado de Saúde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b="1">
                <a:solidFill>
                  <a:srgbClr val="006666"/>
                </a:solidFill>
                <a:latin typeface="Verdana" pitchFamily="34" charset="0"/>
              </a:rPr>
              <a:t>Centro Estadual de Vigilância em Saúde</a:t>
            </a:r>
          </a:p>
        </p:txBody>
      </p:sp>
      <p:pic>
        <p:nvPicPr>
          <p:cNvPr id="1597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85750" y="333375"/>
            <a:ext cx="8678863" cy="5643563"/>
          </a:xfrm>
        </p:spPr>
        <p:txBody>
          <a:bodyPr/>
          <a:lstStyle/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Notificação Compulsória </a:t>
            </a:r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Portaria nº 204, de 17 de Fevereiro de 2016</a:t>
            </a:r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endParaRPr lang="pt-BR" altLang="pt-BR" sz="28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  <a:buFont typeface="Wingdings" pitchFamily="2" charset="2"/>
              <a:buChar char="ü"/>
            </a:pPr>
            <a:r>
              <a:rPr lang="pt-BR" altLang="pt-BR" sz="2400" smtClean="0"/>
              <a:t>A notificação compulsória é obrigatória para os médicos, outros profissionais de saúde ou responsáveis pelos serviços públicos e privados de saúde, que prestam assistência ao paciente, em conformidade com o art. 8º da Lei nº 6.259, de 30 de outubro de 1975.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pt-BR" altLang="pt-BR" sz="2400" smtClean="0"/>
              <a:t>Será também realizada pelos responsáveis por estabelecimentos públicos ou privados educacionais, de cuidado coletivo, além de serviços de hemoterapia, unidades laboratoriais e instituições de pesquisa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pt-BR" altLang="pt-BR" sz="2400" smtClean="0">
                <a:solidFill>
                  <a:schemeClr val="tx1"/>
                </a:solidFill>
              </a:rPr>
              <a:t>Cidadão pode notificar</a:t>
            </a:r>
          </a:p>
        </p:txBody>
      </p:sp>
      <p:pic>
        <p:nvPicPr>
          <p:cNvPr id="157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0875" y="1125538"/>
            <a:ext cx="5953125" cy="4733925"/>
          </a:xfrm>
          <a:prstGeom prst="rect">
            <a:avLst/>
          </a:prstGeom>
          <a:noFill/>
        </p:spPr>
      </p:pic>
      <p:pic>
        <p:nvPicPr>
          <p:cNvPr id="1556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6191250" cy="57816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smtClean="0">
                <a:solidFill>
                  <a:srgbClr val="CC0000"/>
                </a:solidFill>
              </a:rPr>
              <a:t>Aspectos Epidemiológicos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mtClean="0"/>
              <a:t>No Brasil, a realidade dos acidentes de trabalho é conhecida apenas parcialmente, pois a notificação à Previdência Social   (somente para a parcela da população trabalhadora segurada); </a:t>
            </a:r>
          </a:p>
          <a:p>
            <a:pPr>
              <a:lnSpc>
                <a:spcPct val="90000"/>
              </a:lnSpc>
            </a:pPr>
            <a:r>
              <a:rPr lang="pt-BR" smtClean="0">
                <a:solidFill>
                  <a:srgbClr val="CC0000"/>
                </a:solidFill>
              </a:rPr>
              <a:t>Excluídos</a:t>
            </a:r>
            <a:r>
              <a:rPr lang="pt-BR" smtClean="0"/>
              <a:t> estatísticas: os trabalhadores autônomos, os domésticos, os funcionários públicos estatutários, os subempregados e muitos trabalhadores rurais, entre outros. </a:t>
            </a:r>
          </a:p>
        </p:txBody>
      </p:sp>
      <p:pic>
        <p:nvPicPr>
          <p:cNvPr id="132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smtClean="0">
                <a:solidFill>
                  <a:srgbClr val="CC0000"/>
                </a:solidFill>
              </a:rPr>
              <a:t>O Processo de Vigilância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smtClean="0"/>
              <a:t>A vigilância dos acidentes de trabalho idealmente deverá ter um </a:t>
            </a:r>
            <a:r>
              <a:rPr lang="pt-BR" sz="2800" smtClean="0">
                <a:solidFill>
                  <a:srgbClr val="CC0000"/>
                </a:solidFill>
              </a:rPr>
              <a:t>caráter antecipatório;</a:t>
            </a:r>
            <a:r>
              <a:rPr lang="pt-BR" sz="2800" smtClean="0"/>
              <a:t> </a:t>
            </a:r>
          </a:p>
          <a:p>
            <a:r>
              <a:rPr lang="pt-BR" sz="2800" smtClean="0"/>
              <a:t>A partir do </a:t>
            </a:r>
            <a:r>
              <a:rPr lang="pt-BR" sz="2800" smtClean="0">
                <a:solidFill>
                  <a:srgbClr val="CC0000"/>
                </a:solidFill>
              </a:rPr>
              <a:t>mapeamento das atividades produtivas</a:t>
            </a:r>
            <a:r>
              <a:rPr lang="pt-BR" sz="2800" smtClean="0"/>
              <a:t> em seu território e do conhecimento da série histórica e distribuição das taxas de acidentes nos ramos produtivos, poderá a equipe de vigilância estabelecer as prioridades para intervenção e adoção das medidas de prevenção e de controle dos riscos de acidente.</a:t>
            </a:r>
          </a:p>
        </p:txBody>
      </p:sp>
      <p:pic>
        <p:nvPicPr>
          <p:cNvPr id="140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smtClean="0">
                <a:solidFill>
                  <a:srgbClr val="CC0000"/>
                </a:solidFill>
              </a:rPr>
              <a:t>“Possibilidade de antecipação”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Planejar inspeções de rotina nos ambientes de trabalho das empresas e avaliar os registros e análises de incidentes ou “quase acidentes” e de acidentes leves;</a:t>
            </a:r>
          </a:p>
          <a:p>
            <a:r>
              <a:rPr lang="pt-BR" smtClean="0"/>
              <a:t> A análise adequada desses eventos poderá fornecer informações valiosas à prevenção de acidentes de trabalho.</a:t>
            </a:r>
          </a:p>
        </p:txBody>
      </p:sp>
      <p:pic>
        <p:nvPicPr>
          <p:cNvPr id="141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8012" cy="1433513"/>
          </a:xfrm>
        </p:spPr>
        <p:txBody>
          <a:bodyPr/>
          <a:lstStyle/>
          <a:p>
            <a:r>
              <a:rPr lang="pt-BR" sz="4000" b="1" smtClean="0">
                <a:solidFill>
                  <a:srgbClr val="CC0000"/>
                </a:solidFill>
              </a:rPr>
              <a:t>O Processo de Investigação - Conceitos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Investigação de um acidente é identificar os fatores, elementos e pontos críticos que fazem parte da cadeia de eventos que contribuíram para a ocorrência do acidente, de forma a selecionar as medidas prioritárias, factíveis e efetivas, para a interrupção da cadeia de eventos e prevenir novos acidentes</a:t>
            </a:r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Entendimento do conceito de variação. </a:t>
            </a:r>
          </a:p>
          <a:p>
            <a:r>
              <a:rPr lang="pt-BR" smtClean="0"/>
              <a:t>Entender sobre o acidente,</a:t>
            </a:r>
          </a:p>
          <a:p>
            <a:pPr>
              <a:buFont typeface="Times New Roman" pitchFamily="18" charset="0"/>
              <a:buNone/>
            </a:pPr>
            <a:r>
              <a:rPr lang="pt-BR" smtClean="0"/>
              <a:t>   </a:t>
            </a:r>
          </a:p>
          <a:p>
            <a:pPr>
              <a:buFont typeface="Times New Roman" pitchFamily="18" charset="0"/>
              <a:buNone/>
            </a:pPr>
            <a:r>
              <a:rPr lang="pt-BR" smtClean="0"/>
              <a:t>    forma de execução da tarefa  naquele dia, período ou naquela situação específica que resultou no acidente. </a:t>
            </a:r>
          </a:p>
        </p:txBody>
      </p:sp>
      <p:pic>
        <p:nvPicPr>
          <p:cNvPr id="145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smtClean="0"/>
              <a:t>Identificar </a:t>
            </a:r>
            <a:r>
              <a:rPr lang="pt-BR" sz="2800" smtClean="0">
                <a:solidFill>
                  <a:srgbClr val="CC0000"/>
                </a:solidFill>
              </a:rPr>
              <a:t>não somente os fatores ou eventos imediatamente</a:t>
            </a:r>
            <a:r>
              <a:rPr lang="pt-BR" sz="2800" smtClean="0"/>
              <a:t> anteriores à ocorrência do acidente, por ex., “não utilizou EPI ou, “não prestou atenção”, e sim buscar identificar os fatores anteriores a esse último evento, os fatores subjacentes, as causas mais remotas.</a:t>
            </a:r>
          </a:p>
          <a:p>
            <a:r>
              <a:rPr lang="pt-BR" sz="2800" smtClean="0"/>
              <a:t> Deve-se perguntar “</a:t>
            </a:r>
            <a:r>
              <a:rPr lang="pt-BR" sz="2800" smtClean="0">
                <a:solidFill>
                  <a:srgbClr val="CC0000"/>
                </a:solidFill>
              </a:rPr>
              <a:t>a causa da causa”; a “causa da causa da causa”</a:t>
            </a:r>
            <a:r>
              <a:rPr lang="pt-BR" sz="2800" smtClean="0"/>
              <a:t> e assim por diante, até esclarecer o maior número de circunstâncias e fatores;</a:t>
            </a:r>
          </a:p>
        </p:txBody>
      </p:sp>
      <p:pic>
        <p:nvPicPr>
          <p:cNvPr id="143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 É de fundamental importância problematizar e discutir as concepções sobre a causalidade dos acidentes de trabalho. </a:t>
            </a:r>
          </a:p>
        </p:txBody>
      </p:sp>
      <p:pic>
        <p:nvPicPr>
          <p:cNvPr id="1218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3429000"/>
            <a:ext cx="2181225" cy="14954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218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0538" y="5229225"/>
            <a:ext cx="2303462" cy="249238"/>
          </a:xfrm>
          <a:prstGeom prst="rect">
            <a:avLst/>
          </a:prstGeom>
          <a:noFill/>
        </p:spPr>
      </p:pic>
      <p:pic>
        <p:nvPicPr>
          <p:cNvPr id="12186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3500438"/>
            <a:ext cx="1377950" cy="14541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2186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875" y="3284538"/>
            <a:ext cx="3781425" cy="28194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smtClean="0">
                <a:solidFill>
                  <a:srgbClr val="CC0000"/>
                </a:solidFill>
              </a:rPr>
              <a:t>Modelo tradicional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 Análise dos acidentes na ótica da unicausalidade e da culpabilidade, como conseqüência de “ato inseguro” e “condições inseguras”;</a:t>
            </a:r>
          </a:p>
          <a:p>
            <a:r>
              <a:rPr lang="pt-BR" smtClean="0"/>
              <a:t>Tais concepções </a:t>
            </a:r>
            <a:r>
              <a:rPr lang="pt-BR" smtClean="0">
                <a:solidFill>
                  <a:srgbClr val="CC0000"/>
                </a:solidFill>
              </a:rPr>
              <a:t>não revelam</a:t>
            </a:r>
            <a:r>
              <a:rPr lang="pt-BR" smtClean="0"/>
              <a:t> as múltiplas causas subjacentes, nem estabelecem critérios de importância de cada uma delas na rede de causalidade. </a:t>
            </a:r>
          </a:p>
        </p:txBody>
      </p:sp>
      <p:pic>
        <p:nvPicPr>
          <p:cNvPr id="1228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3600" b="1" smtClean="0">
                <a:solidFill>
                  <a:srgbClr val="1B311F"/>
                </a:solidFill>
              </a:rPr>
              <a:t/>
            </a:r>
            <a:br>
              <a:rPr lang="es-ES" sz="3600" b="1" smtClean="0">
                <a:solidFill>
                  <a:srgbClr val="1B311F"/>
                </a:solidFill>
              </a:rPr>
            </a:br>
            <a:endParaRPr lang="pt-BR" altLang="pt-BR" sz="3200" b="1" u="sng" smtClean="0">
              <a:solidFill>
                <a:schemeClr val="tx1"/>
              </a:solidFill>
            </a:endParaRPr>
          </a:p>
        </p:txBody>
      </p:sp>
      <p:sp>
        <p:nvSpPr>
          <p:cNvPr id="9219" name="Subtítulo 2"/>
          <p:cNvSpPr>
            <a:spLocks noGrp="1"/>
          </p:cNvSpPr>
          <p:nvPr>
            <p:ph type="subTitle" idx="1"/>
          </p:nvPr>
        </p:nvSpPr>
        <p:spPr>
          <a:xfrm>
            <a:off x="1371600" y="2852738"/>
            <a:ext cx="6400800" cy="2786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3600" b="1" i="1" smtClean="0">
                <a:solidFill>
                  <a:srgbClr val="CC0000"/>
                </a:solidFill>
              </a:rPr>
              <a:t>VIGILÂNCIA DE ACIDENTES DE TRABALHO GRAVE E COM ÓBITOS</a:t>
            </a:r>
          </a:p>
          <a:p>
            <a:pPr>
              <a:lnSpc>
                <a:spcPct val="90000"/>
              </a:lnSpc>
            </a:pPr>
            <a:endParaRPr lang="pt-BR" sz="1800" i="1" smtClean="0"/>
          </a:p>
          <a:p>
            <a:pPr>
              <a:lnSpc>
                <a:spcPct val="90000"/>
              </a:lnSpc>
            </a:pPr>
            <a:r>
              <a:rPr lang="pt-BR" sz="2000" b="1" i="1" smtClean="0"/>
              <a:t>Marisa Flores de Quadros</a:t>
            </a:r>
            <a:r>
              <a:rPr lang="pt-BR" sz="2000" b="1" smtClean="0"/>
              <a:t> ( Fisioterapeuta)</a:t>
            </a:r>
          </a:p>
          <a:p>
            <a:pPr>
              <a:lnSpc>
                <a:spcPct val="90000"/>
              </a:lnSpc>
            </a:pPr>
            <a:r>
              <a:rPr lang="pt-BR" sz="2000" b="1" smtClean="0"/>
              <a:t>Vigilância em Saúde do trabalhador e Sanitária (7ªCRS)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1066800" y="176213"/>
            <a:ext cx="6934200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b="1">
                <a:solidFill>
                  <a:srgbClr val="006666"/>
                </a:solidFill>
                <a:latin typeface="Verdana" pitchFamily="34" charset="0"/>
              </a:rPr>
              <a:t>Estado do Rio Grande do Sul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b="1">
                <a:solidFill>
                  <a:srgbClr val="006666"/>
                </a:solidFill>
                <a:latin typeface="Verdana" pitchFamily="34" charset="0"/>
              </a:rPr>
              <a:t>Secretaria de Estado de Saúde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b="1">
                <a:solidFill>
                  <a:srgbClr val="006666"/>
                </a:solidFill>
                <a:latin typeface="Verdana" pitchFamily="34" charset="0"/>
              </a:rPr>
              <a:t>Centro Estadual de Vigilância em Saúde</a:t>
            </a:r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Ao assumir tais pressupostos, </a:t>
            </a:r>
            <a:r>
              <a:rPr lang="pt-BR" u="sng" smtClean="0"/>
              <a:t>deixa-se de conhecer e esclarecer os determinantes dos acidentes</a:t>
            </a:r>
            <a:r>
              <a:rPr lang="pt-BR" smtClean="0"/>
              <a:t>. </a:t>
            </a:r>
          </a:p>
          <a:p>
            <a:r>
              <a:rPr lang="pt-BR" smtClean="0"/>
              <a:t>Por outro lado, as medidas corretivas, quando apontadas, têm pouco impacto na prevenção, por não abordar as múltiplas causas desses eventos. </a:t>
            </a:r>
          </a:p>
        </p:txBody>
      </p:sp>
      <p:pic>
        <p:nvPicPr>
          <p:cNvPr id="1239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88913"/>
            <a:ext cx="8228013" cy="1433512"/>
          </a:xfrm>
        </p:spPr>
        <p:txBody>
          <a:bodyPr/>
          <a:lstStyle/>
          <a:p>
            <a:r>
              <a:rPr lang="pt-BR" sz="4800" smtClean="0"/>
              <a:t> </a:t>
            </a:r>
            <a:r>
              <a:rPr lang="pt-BR" b="1" smtClean="0">
                <a:solidFill>
                  <a:srgbClr val="CC0000"/>
                </a:solidFill>
              </a:rPr>
              <a:t>Atenção as Redes de Assistência 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196975"/>
            <a:ext cx="5041900" cy="53276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endParaRPr lang="pt-BR" sz="200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pt-BR" sz="2400" smtClean="0">
                <a:solidFill>
                  <a:schemeClr val="tx1"/>
                </a:solidFill>
              </a:rPr>
              <a:t>Como está organizada a rede de assistência? Há qualidade na atenção à saúde do meu município?</a:t>
            </a:r>
          </a:p>
          <a:p>
            <a:pPr>
              <a:lnSpc>
                <a:spcPct val="80000"/>
              </a:lnSpc>
              <a:buFont typeface="Times New Roman" pitchFamily="18" charset="0"/>
              <a:buNone/>
            </a:pPr>
            <a:endParaRPr lang="pt-BR" sz="2400" smtClean="0"/>
          </a:p>
          <a:p>
            <a:pPr>
              <a:lnSpc>
                <a:spcPct val="80000"/>
              </a:lnSpc>
            </a:pPr>
            <a:r>
              <a:rPr lang="pt-BR" sz="2400" smtClean="0"/>
              <a:t>Muitas vezes, as mortes ou seqüelas graves      </a:t>
            </a:r>
            <a:r>
              <a:rPr lang="pt-BR" sz="2400" smtClean="0">
                <a:solidFill>
                  <a:srgbClr val="CC0000"/>
                </a:solidFill>
              </a:rPr>
              <a:t>poderiam ser evitadas</a:t>
            </a:r>
            <a:r>
              <a:rPr lang="pt-BR" sz="2400" smtClean="0"/>
              <a:t>, mediante uma assistência médica adequada e oportuna. </a:t>
            </a:r>
          </a:p>
          <a:p>
            <a:pPr>
              <a:lnSpc>
                <a:spcPct val="80000"/>
              </a:lnSpc>
            </a:pPr>
            <a:endParaRPr lang="pt-BR" sz="2400" smtClean="0"/>
          </a:p>
          <a:p>
            <a:pPr>
              <a:lnSpc>
                <a:spcPct val="80000"/>
              </a:lnSpc>
            </a:pPr>
            <a:r>
              <a:rPr lang="pt-BR" sz="2400" smtClean="0"/>
              <a:t>Reconhece-se ser esta uma linha de ação importante, sendo inclusive necessário fazer parte do processo investigativo de cada caso;</a:t>
            </a:r>
          </a:p>
          <a:p>
            <a:pPr>
              <a:lnSpc>
                <a:spcPct val="80000"/>
              </a:lnSpc>
              <a:buFont typeface="Times New Roman" pitchFamily="18" charset="0"/>
              <a:buNone/>
            </a:pPr>
            <a:r>
              <a:rPr lang="pt-BR" sz="2400" smtClean="0"/>
              <a:t>    </a:t>
            </a:r>
          </a:p>
        </p:txBody>
      </p:sp>
      <p:pic>
        <p:nvPicPr>
          <p:cNvPr id="1249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2060575"/>
            <a:ext cx="3090863" cy="22161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249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8013" cy="1085850"/>
          </a:xfrm>
        </p:spPr>
        <p:txBody>
          <a:bodyPr/>
          <a:lstStyle/>
          <a:p>
            <a:r>
              <a:rPr lang="pt-BR" sz="4000" b="1" smtClean="0">
                <a:solidFill>
                  <a:srgbClr val="CC0000"/>
                </a:solidFill>
              </a:rPr>
              <a:t>Custos sociais dos acidentes de trabalho</a:t>
            </a:r>
            <a:r>
              <a:rPr lang="pt-BR" smtClean="0"/>
              <a:t>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8012" cy="4524375"/>
          </a:xfrm>
        </p:spPr>
        <p:txBody>
          <a:bodyPr/>
          <a:lstStyle/>
          <a:p>
            <a:r>
              <a:rPr lang="pt-BR" smtClean="0"/>
              <a:t>Pouco se conhece sobre o custo real para o País da ocorrência de acidentes e doenças relacionados ao trabalho;</a:t>
            </a:r>
          </a:p>
          <a:p>
            <a:endParaRPr lang="pt-BR" smtClean="0"/>
          </a:p>
          <a:p>
            <a:r>
              <a:rPr lang="pt-BR" smtClean="0"/>
              <a:t>Estimativa avaliou em R$ 12,5 bilhões anuais o custo para as empresas e em mais de R$ 20 bilhões anuais para os contribuintes (Pastore, 1999). Mais de 70 bilhões???</a:t>
            </a:r>
          </a:p>
        </p:txBody>
      </p:sp>
      <p:pic>
        <p:nvPicPr>
          <p:cNvPr id="1259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smtClean="0">
                <a:solidFill>
                  <a:srgbClr val="CC0000"/>
                </a:solidFill>
              </a:rPr>
              <a:t>Custos Sociais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mtClean="0"/>
              <a:t>Envolvem não só o que é dimensionável para as empresas e a Previdência Social; </a:t>
            </a:r>
          </a:p>
          <a:p>
            <a:pPr>
              <a:lnSpc>
                <a:spcPct val="90000"/>
              </a:lnSpc>
            </a:pPr>
            <a:r>
              <a:rPr lang="pt-BR" smtClean="0"/>
              <a:t>Incluem  todos os demais investimentos em </a:t>
            </a:r>
            <a:r>
              <a:rPr lang="pt-BR" smtClean="0">
                <a:solidFill>
                  <a:srgbClr val="CC0000"/>
                </a:solidFill>
              </a:rPr>
              <a:t>educação, promoção, assistência médica ambulatorial e hospitalar, programas de reabilitação, assistência social e psicológica</a:t>
            </a:r>
            <a:r>
              <a:rPr lang="pt-BR" smtClean="0"/>
              <a:t> e danos morais e psíquicos, tanto para o </a:t>
            </a:r>
          </a:p>
          <a:p>
            <a:pPr>
              <a:lnSpc>
                <a:spcPct val="90000"/>
              </a:lnSpc>
              <a:buFont typeface="Times New Roman" pitchFamily="18" charset="0"/>
              <a:buNone/>
            </a:pPr>
            <a:r>
              <a:rPr lang="pt-BR" smtClean="0"/>
              <a:t>    trabalhador quanto para sua família (Oliveira, 1998). </a:t>
            </a:r>
          </a:p>
        </p:txBody>
      </p:sp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smtClean="0">
                <a:solidFill>
                  <a:srgbClr val="CC0000"/>
                </a:solidFill>
              </a:rPr>
              <a:t>Análise das Comunicações de Acidentes de Trabalho (CAT/SINAN</a:t>
            </a:r>
            <a:r>
              <a:rPr lang="pt-BR" sz="4000" smtClean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Principais “eventos e objetos causadores” dos acidentes de trabalho foram: EX: quedas, choques contra objetos ...</a:t>
            </a:r>
          </a:p>
          <a:p>
            <a:r>
              <a:rPr lang="pt-BR" smtClean="0"/>
              <a:t>Acidentes com óbitos mais frequentes: Ex. tratores, choque elétrico, ...</a:t>
            </a:r>
          </a:p>
          <a:p>
            <a:r>
              <a:rPr lang="pt-BR" smtClean="0"/>
              <a:t>Os ramos de atividade que mais notificaram acidentes e doenças foram?___________</a:t>
            </a:r>
          </a:p>
        </p:txBody>
      </p:sp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smtClean="0">
                <a:solidFill>
                  <a:srgbClr val="CC0000"/>
                </a:solidFill>
              </a:rPr>
              <a:t>Fatores contributivos importantes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24375"/>
          </a:xfrm>
        </p:spPr>
        <p:txBody>
          <a:bodyPr/>
          <a:lstStyle/>
          <a:p>
            <a:r>
              <a:rPr lang="pt-BR" sz="2800" smtClean="0"/>
              <a:t>A falta de treinamento em segurança; </a:t>
            </a:r>
          </a:p>
          <a:p>
            <a:r>
              <a:rPr lang="pt-BR" sz="2800" smtClean="0"/>
              <a:t>A inexperiência com o processo ou atividade de trabalho desenvolvida no momento do acidente; </a:t>
            </a:r>
          </a:p>
          <a:p>
            <a:r>
              <a:rPr lang="pt-BR" sz="2800" smtClean="0"/>
              <a:t>Desvio de função; </a:t>
            </a:r>
          </a:p>
          <a:p>
            <a:r>
              <a:rPr lang="pt-BR" sz="2800" smtClean="0"/>
              <a:t>Falta de proteção em máquinas;</a:t>
            </a:r>
          </a:p>
          <a:p>
            <a:r>
              <a:rPr lang="pt-BR" sz="2800" smtClean="0"/>
              <a:t>Falta de manutenção preventiva de equipamentos;</a:t>
            </a:r>
          </a:p>
          <a:p>
            <a:r>
              <a:rPr lang="pt-BR" sz="2800" smtClean="0"/>
              <a:t>Local e condições gerais de trabalho inadequadas. </a:t>
            </a:r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smtClean="0">
                <a:solidFill>
                  <a:srgbClr val="CC0000"/>
                </a:solidFill>
              </a:rPr>
              <a:t>Considerações Finais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É de fundamental importância compreender que a vigilância dos acidentes é um processo de construção coletiva que envolve os membros das equipes de saúde, os trabalhadores, os sindicatos, representantes da empresa e outros interlocutores como MP, MPT, MT, Secretaria de Segurança Pública, etc. </a:t>
            </a:r>
          </a:p>
        </p:txBody>
      </p:sp>
      <p:pic>
        <p:nvPicPr>
          <p:cNvPr id="146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8588"/>
            <a:ext cx="8228013" cy="1433512"/>
          </a:xfrm>
        </p:spPr>
        <p:txBody>
          <a:bodyPr/>
          <a:lstStyle/>
          <a:p>
            <a:r>
              <a:rPr lang="pt-BR" sz="4000" b="1" smtClean="0">
                <a:solidFill>
                  <a:srgbClr val="CC0000"/>
                </a:solidFill>
              </a:rPr>
              <a:t>Reforma trabalhista</a:t>
            </a:r>
            <a:br>
              <a:rPr lang="pt-BR" sz="4000" b="1" smtClean="0">
                <a:solidFill>
                  <a:srgbClr val="CC0000"/>
                </a:solidFill>
              </a:rPr>
            </a:br>
            <a:endParaRPr lang="pt-BR" sz="4000" b="1" smtClean="0">
              <a:solidFill>
                <a:srgbClr val="CC0000"/>
              </a:solidFill>
            </a:endParaRPr>
          </a:p>
        </p:txBody>
      </p:sp>
      <p:sp>
        <p:nvSpPr>
          <p:cNvPr id="165891" name="AutoShape 3"/>
          <p:cNvSpPr>
            <a:spLocks noChangeArrowheads="1"/>
          </p:cNvSpPr>
          <p:nvPr/>
        </p:nvSpPr>
        <p:spPr bwMode="auto">
          <a:xfrm>
            <a:off x="1331913" y="2060575"/>
            <a:ext cx="2879725" cy="1296988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165892" name="AutoShape 4"/>
          <p:cNvSpPr>
            <a:spLocks noChangeArrowheads="1"/>
          </p:cNvSpPr>
          <p:nvPr/>
        </p:nvSpPr>
        <p:spPr bwMode="auto">
          <a:xfrm>
            <a:off x="468313" y="908050"/>
            <a:ext cx="8208962" cy="4752975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66CC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165893" name="AutoShape 5"/>
          <p:cNvSpPr>
            <a:spLocks noChangeArrowheads="1"/>
          </p:cNvSpPr>
          <p:nvPr/>
        </p:nvSpPr>
        <p:spPr bwMode="auto">
          <a:xfrm>
            <a:off x="179388" y="765175"/>
            <a:ext cx="8228012" cy="4524375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99CC"/>
          </a:solidFill>
          <a:ln w="9525">
            <a:solidFill>
              <a:srgbClr val="0066CC"/>
            </a:solidFill>
            <a:miter lim="800000"/>
            <a:headEnd/>
            <a:tailEnd/>
          </a:ln>
          <a:effectLst>
            <a:prstShdw prst="shdw17" dist="17961" dir="2700000">
              <a:srgbClr val="0066CC">
                <a:gamma/>
                <a:shade val="60000"/>
                <a:invGamma/>
              </a:srgbClr>
            </a:prstShdw>
          </a:effectLst>
        </p:spPr>
        <p:txBody>
          <a:bodyPr lIns="90000" tIns="46800" rIns="90000" bIns="46800"/>
          <a:lstStyle/>
          <a:p>
            <a: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pt-BR" sz="2800" b="1">
                <a:solidFill>
                  <a:srgbClr val="CC0000"/>
                </a:solidFill>
                <a:latin typeface="Calibri" pitchFamily="34" charset="0"/>
              </a:rPr>
              <a:t>Mudanças no mundo do trabalho</a:t>
            </a:r>
            <a:r>
              <a:rPr lang="pt-BR" sz="360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pt-BR" sz="32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pt-BR" sz="3600">
                <a:solidFill>
                  <a:srgbClr val="000000"/>
                </a:solidFill>
                <a:latin typeface="Calibri" pitchFamily="34" charset="0"/>
              </a:rPr>
              <a:t>Precarização das condições do trabalho- afeta o trabalhador de modo oculto e silencioso</a:t>
            </a: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1619250" y="4292600"/>
            <a:ext cx="6048375" cy="1616075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4400"/>
            <a:r>
              <a:rPr lang="pt-BR" b="1">
                <a:solidFill>
                  <a:schemeClr val="tx1"/>
                </a:solidFill>
              </a:rPr>
              <a:t>Como está a Rede de saúde em meu município? Como nos prepararmos? </a:t>
            </a:r>
          </a:p>
          <a:p>
            <a:pPr defTabSz="914400"/>
            <a:r>
              <a:rPr lang="pt-BR" b="1">
                <a:solidFill>
                  <a:schemeClr val="tx1"/>
                </a:solidFill>
              </a:rPr>
              <a:t>    Qual é o meu papel como gestor e/ou trabalhador da Saúde?</a:t>
            </a:r>
          </a:p>
          <a:p>
            <a:pPr defTabSz="914400">
              <a:spcBef>
                <a:spcPct val="50000"/>
              </a:spcBef>
            </a:pPr>
            <a:r>
              <a:rPr lang="pt-BR"/>
              <a:t>         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smtClean="0">
                <a:solidFill>
                  <a:srgbClr val="CC0000"/>
                </a:solidFill>
              </a:rPr>
              <a:t>Referências Bibliográficas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pt-BR" sz="2000" smtClean="0"/>
          </a:p>
          <a:p>
            <a:pPr>
              <a:lnSpc>
                <a:spcPct val="80000"/>
              </a:lnSpc>
            </a:pPr>
            <a:r>
              <a:rPr lang="pt-BR" sz="2000" smtClean="0"/>
              <a:t>BRASIL, Ministério da Saúde. </a:t>
            </a:r>
            <a:r>
              <a:rPr lang="pt-BR" sz="2000" b="1" smtClean="0"/>
              <a:t>Guia de Vigilância em Saúde</a:t>
            </a:r>
            <a:r>
              <a:rPr lang="pt-BR" sz="2000" smtClean="0"/>
              <a:t>. Brasília, DF, 2016.</a:t>
            </a:r>
          </a:p>
          <a:p>
            <a:pPr>
              <a:lnSpc>
                <a:spcPct val="80000"/>
              </a:lnSpc>
            </a:pPr>
            <a:endParaRPr lang="pt-BR" sz="2000" smtClean="0"/>
          </a:p>
          <a:p>
            <a:pPr>
              <a:lnSpc>
                <a:spcPct val="80000"/>
              </a:lnSpc>
            </a:pPr>
            <a:r>
              <a:rPr lang="pt-BR" sz="2000" smtClean="0"/>
              <a:t>BRASIL, Ministério da Saúde. </a:t>
            </a:r>
            <a:r>
              <a:rPr lang="pt-BR" sz="2000" b="1" smtClean="0"/>
              <a:t>Notificação de Acidentes do Trabalho Fatais, Graves e com Crianças e Adolescente.</a:t>
            </a:r>
            <a:r>
              <a:rPr lang="pt-BR" sz="2000" smtClean="0"/>
              <a:t> Brasília – DF, 2006.</a:t>
            </a:r>
          </a:p>
          <a:p>
            <a:pPr>
              <a:lnSpc>
                <a:spcPct val="80000"/>
              </a:lnSpc>
            </a:pPr>
            <a:endParaRPr lang="pt-BR" sz="2000" smtClean="0"/>
          </a:p>
          <a:p>
            <a:pPr>
              <a:lnSpc>
                <a:spcPct val="80000"/>
              </a:lnSpc>
            </a:pPr>
            <a:r>
              <a:rPr lang="pt-BR" sz="2000" smtClean="0"/>
              <a:t>BRASIL, Ministério da Saúde. </a:t>
            </a:r>
            <a:r>
              <a:rPr lang="pt-BR" sz="2000" b="1" smtClean="0"/>
              <a:t>Portaria nº 204, de fevereiro de 2016</a:t>
            </a:r>
            <a:r>
              <a:rPr lang="pt-BR" sz="2000" smtClean="0"/>
              <a:t>. Define a Lista Nacional de Notificação Compulsória de doenças, agravos e eventos de saúde pública nos serviços de Saúde públicos e privados em todo o território nacional, nos termos do anexo, e dá outras providências.</a:t>
            </a:r>
          </a:p>
          <a:p>
            <a:pPr>
              <a:lnSpc>
                <a:spcPct val="80000"/>
              </a:lnSpc>
              <a:buFont typeface="Times New Roman" pitchFamily="18" charset="0"/>
              <a:buNone/>
            </a:pPr>
            <a:r>
              <a:rPr lang="pt-BR" sz="2000" smtClean="0"/>
              <a:t> </a:t>
            </a:r>
          </a:p>
        </p:txBody>
      </p:sp>
      <p:pic>
        <p:nvPicPr>
          <p:cNvPr id="1607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000" smtClean="0"/>
              <a:t>Bordoni, P. Utilização do método de captura-recaptura de casos para a melhoria do registro dos acidentes de trabalho fatais em Belo Horizonte, Minas Gerais, 2011; Epidemiol. </a:t>
            </a:r>
            <a:r>
              <a:rPr lang="pt-BR" sz="2000" b="1" smtClean="0"/>
              <a:t>Serv. Saúde</a:t>
            </a:r>
            <a:r>
              <a:rPr lang="pt-BR" sz="2000" smtClean="0"/>
              <a:t>, Brasília, 25(1): 85-94, jan-mar, 2016.</a:t>
            </a:r>
          </a:p>
          <a:p>
            <a:pPr>
              <a:lnSpc>
                <a:spcPct val="90000"/>
              </a:lnSpc>
            </a:pPr>
            <a:endParaRPr lang="pt-BR" sz="2000" smtClean="0"/>
          </a:p>
          <a:p>
            <a:pPr>
              <a:lnSpc>
                <a:spcPct val="90000"/>
              </a:lnSpc>
            </a:pPr>
            <a:r>
              <a:rPr lang="pt-BR" sz="2000" smtClean="0"/>
              <a:t>Cordeiro, R. et al, O sistema de vigilância de acidentes do trabalho de Piracicaba, São Paulo, Brasil; </a:t>
            </a:r>
            <a:r>
              <a:rPr lang="pt-BR" sz="2000" b="1" smtClean="0"/>
              <a:t>Cad. Saúde Pública</a:t>
            </a:r>
            <a:r>
              <a:rPr lang="pt-BR" sz="2000" smtClean="0"/>
              <a:t>, Rio de Janeiro, 21(5):1574-1583, set-out, 2005.</a:t>
            </a:r>
          </a:p>
          <a:p>
            <a:pPr>
              <a:lnSpc>
                <a:spcPct val="90000"/>
              </a:lnSpc>
            </a:pPr>
            <a:endParaRPr lang="pt-BR" sz="2000" smtClean="0"/>
          </a:p>
          <a:p>
            <a:pPr>
              <a:lnSpc>
                <a:spcPct val="90000"/>
              </a:lnSpc>
            </a:pPr>
            <a:r>
              <a:rPr lang="pt-BR" sz="2000" smtClean="0"/>
              <a:t>JACOBINA, A. ; NOBRE, L.C.C.; CONCEIÇÃO, P. S. </a:t>
            </a:r>
            <a:r>
              <a:rPr lang="pt-BR" sz="2000" b="1" smtClean="0"/>
              <a:t>A. Vigilância de Acidentes de Trabalho Graves e com óbito</a:t>
            </a:r>
            <a:r>
              <a:rPr lang="pt-BR" sz="2000" smtClean="0"/>
              <a:t>; Universidade Federal da Bahia.</a:t>
            </a:r>
          </a:p>
          <a:p>
            <a:pPr>
              <a:lnSpc>
                <a:spcPct val="90000"/>
              </a:lnSpc>
            </a:pPr>
            <a:endParaRPr lang="pt-BR" sz="2000" smtClean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145463" cy="796925"/>
          </a:xfrm>
        </p:spPr>
        <p:txBody>
          <a:bodyPr/>
          <a:lstStyle/>
          <a:p>
            <a:r>
              <a:rPr lang="pt-BR" sz="3200" smtClean="0">
                <a:solidFill>
                  <a:srgbClr val="262699"/>
                </a:solidFill>
              </a:rPr>
              <a:t/>
            </a:r>
            <a:br>
              <a:rPr lang="pt-BR" sz="3200" smtClean="0">
                <a:solidFill>
                  <a:srgbClr val="262699"/>
                </a:solidFill>
              </a:rPr>
            </a:br>
            <a:r>
              <a:rPr lang="pt-BR" sz="3200" smtClean="0">
                <a:solidFill>
                  <a:srgbClr val="262699"/>
                </a:solidFill>
              </a:rPr>
              <a:t/>
            </a:r>
            <a:br>
              <a:rPr lang="pt-BR" sz="3200" smtClean="0">
                <a:solidFill>
                  <a:srgbClr val="262699"/>
                </a:solidFill>
              </a:rPr>
            </a:br>
            <a:r>
              <a:rPr lang="pt-BR" sz="4000" b="1" smtClean="0">
                <a:solidFill>
                  <a:srgbClr val="CC0000"/>
                </a:solidFill>
              </a:rPr>
              <a:t>INTRODUÇÃO</a:t>
            </a:r>
            <a:br>
              <a:rPr lang="pt-BR" sz="4000" b="1" smtClean="0">
                <a:solidFill>
                  <a:srgbClr val="CC0000"/>
                </a:solidFill>
              </a:rPr>
            </a:br>
            <a:r>
              <a:rPr lang="pt-BR" sz="4000" b="1" smtClean="0">
                <a:solidFill>
                  <a:srgbClr val="CC0000"/>
                </a:solidFill>
              </a:rPr>
              <a:t/>
            </a:r>
            <a:br>
              <a:rPr lang="pt-BR" sz="4000" b="1" smtClean="0">
                <a:solidFill>
                  <a:srgbClr val="CC0000"/>
                </a:solidFill>
              </a:rPr>
            </a:br>
            <a:endParaRPr lang="pt-BR" sz="4000" b="1" smtClean="0">
              <a:solidFill>
                <a:srgbClr val="CC0000"/>
              </a:solidFill>
            </a:endParaRPr>
          </a:p>
        </p:txBody>
      </p:sp>
      <p:sp>
        <p:nvSpPr>
          <p:cNvPr id="106499" name="Rectangle 3"/>
          <p:cNvSpPr>
            <a:spLocks noChangeArrowheads="1"/>
          </p:cNvSpPr>
          <p:nvPr>
            <p:ph type="body" idx="1"/>
          </p:nvPr>
        </p:nvSpPr>
        <p:spPr>
          <a:xfrm>
            <a:off x="468313" y="1557338"/>
            <a:ext cx="8228012" cy="4524375"/>
          </a:xfrm>
        </p:spPr>
        <p:txBody>
          <a:bodyPr lIns="91440" tIns="45720" rIns="91440" bIns="45720"/>
          <a:lstStyle/>
          <a:p>
            <a:pPr>
              <a:buFont typeface="Wingdings" pitchFamily="2" charset="2"/>
              <a:buChar char="Ø"/>
            </a:pPr>
            <a:r>
              <a:rPr lang="pt-BR" smtClean="0"/>
              <a:t>Para o SUS, os acidentes de trabalho são fenômenos socialmente determinados, </a:t>
            </a:r>
            <a:r>
              <a:rPr lang="pt-BR" smtClean="0">
                <a:solidFill>
                  <a:srgbClr val="CC0000"/>
                </a:solidFill>
              </a:rPr>
              <a:t>previsíveis e preveníveis;</a:t>
            </a:r>
            <a:endParaRPr lang="pt-BR" smtClean="0"/>
          </a:p>
          <a:p>
            <a:pPr lvl="1">
              <a:buFont typeface="Wingdings" pitchFamily="2" charset="2"/>
              <a:buNone/>
            </a:pPr>
            <a:r>
              <a:rPr lang="pt-BR" smtClean="0"/>
              <a:t>Devido as condições de trabalho encontradas na maioria dos ambientes e processos de trabalho em nosso país;</a:t>
            </a:r>
          </a:p>
          <a:p>
            <a:pPr>
              <a:buFont typeface="Wingdings" pitchFamily="2" charset="2"/>
              <a:buChar char="Ø"/>
            </a:pPr>
            <a:r>
              <a:rPr lang="pt-BR" smtClean="0"/>
              <a:t>Qualquer nível de ocorrência deveria ser considerado como prioritário para a prevenção. </a:t>
            </a:r>
          </a:p>
        </p:txBody>
      </p:sp>
      <p:pic>
        <p:nvPicPr>
          <p:cNvPr id="10650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  <p:sp>
        <p:nvSpPr>
          <p:cNvPr id="106508" name="AutoShape 12"/>
          <p:cNvSpPr>
            <a:spLocks noChangeArrowheads="1"/>
          </p:cNvSpPr>
          <p:nvPr/>
        </p:nvSpPr>
        <p:spPr bwMode="auto">
          <a:xfrm rot="-1348766">
            <a:off x="250825" y="3068638"/>
            <a:ext cx="574675" cy="792162"/>
          </a:xfrm>
          <a:prstGeom prst="curvedRightArrow">
            <a:avLst>
              <a:gd name="adj1" fmla="val 27569"/>
              <a:gd name="adj2" fmla="val 55138"/>
              <a:gd name="adj3" fmla="val 33333"/>
            </a:avLst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03350" y="2349500"/>
            <a:ext cx="6408738" cy="3289300"/>
          </a:xfrm>
        </p:spPr>
        <p:txBody>
          <a:bodyPr/>
          <a:lstStyle/>
          <a:p>
            <a:pPr marL="0" indent="0" algn="ctr">
              <a:buFont typeface="Times New Roman" pitchFamily="18" charset="0"/>
              <a:buNone/>
            </a:pPr>
            <a:r>
              <a:rPr lang="pt-BR" sz="4400" b="1" smtClean="0">
                <a:solidFill>
                  <a:srgbClr val="CC0000"/>
                </a:solidFill>
              </a:rPr>
              <a:t>MUITO OBRIGADA </a:t>
            </a:r>
          </a:p>
          <a:p>
            <a:pPr marL="0" indent="0" algn="ctr">
              <a:buFont typeface="Times New Roman" pitchFamily="18" charset="0"/>
              <a:buNone/>
            </a:pPr>
            <a:r>
              <a:rPr lang="pt-BR" sz="4400" b="1" smtClean="0">
                <a:solidFill>
                  <a:srgbClr val="CC0000"/>
                </a:solidFill>
              </a:rPr>
              <a:t>PELA ATENÇÃO</a:t>
            </a:r>
          </a:p>
          <a:p>
            <a:pPr marL="0" indent="0" algn="ctr">
              <a:buFont typeface="Times New Roman" pitchFamily="18" charset="0"/>
              <a:buNone/>
            </a:pPr>
            <a:endParaRPr lang="pt-BR" sz="4400" b="1" smtClean="0">
              <a:solidFill>
                <a:srgbClr val="CC0000"/>
              </a:solidFill>
            </a:endParaRPr>
          </a:p>
          <a:p>
            <a:pPr marL="0" indent="0" algn="ctr">
              <a:buFont typeface="Times New Roman" pitchFamily="18" charset="0"/>
              <a:buNone/>
            </a:pPr>
            <a:r>
              <a:rPr lang="pt-BR" sz="2800" b="1" smtClean="0"/>
              <a:t>7ª CRS/Bagé</a:t>
            </a: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1835150" y="4221163"/>
            <a:ext cx="4968875" cy="5032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defTabSz="914400"/>
            <a:r>
              <a:rPr lang="pt-BR" b="1">
                <a:solidFill>
                  <a:srgbClr val="000000"/>
                </a:solidFill>
                <a:hlinkClick r:id="rId2"/>
              </a:rPr>
              <a:t>marisa-quadros@saude.rs.gov.br</a:t>
            </a:r>
            <a:endParaRPr lang="pt-BR" b="1">
              <a:solidFill>
                <a:srgbClr val="000000"/>
              </a:solidFill>
            </a:endParaRPr>
          </a:p>
        </p:txBody>
      </p:sp>
      <p:pic>
        <p:nvPicPr>
          <p:cNvPr id="11776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8012" cy="1433513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</a:t>
            </a:r>
            <a:r>
              <a:rPr lang="pt-BR" b="1" smtClean="0">
                <a:solidFill>
                  <a:schemeClr val="accent2"/>
                </a:solidFill>
              </a:rPr>
              <a:t>prevenção</a:t>
            </a:r>
            <a:r>
              <a:rPr lang="pt-BR" smtClean="0"/>
              <a:t> de acidentes de trabalho e a melhoria dos índices de morbi-mortalidade são objetivos primordiais da </a:t>
            </a:r>
            <a:r>
              <a:rPr lang="pt-BR" smtClean="0">
                <a:solidFill>
                  <a:srgbClr val="CC0000"/>
                </a:solidFill>
              </a:rPr>
              <a:t>promoção da saúde</a:t>
            </a:r>
            <a:r>
              <a:rPr lang="pt-BR" smtClean="0"/>
              <a:t> dos trabalhadores e devem estar contemplados nos </a:t>
            </a:r>
            <a:r>
              <a:rPr lang="pt-BR" smtClean="0">
                <a:solidFill>
                  <a:srgbClr val="CC0000"/>
                </a:solidFill>
              </a:rPr>
              <a:t>Planos Municipais de Vigilância em Saúde do Trabalhador</a:t>
            </a:r>
            <a:r>
              <a:rPr lang="pt-BR" smtClean="0"/>
              <a:t>. </a:t>
            </a:r>
          </a:p>
          <a:p>
            <a:endParaRPr lang="pt-BR" smtClean="0"/>
          </a:p>
        </p:txBody>
      </p:sp>
      <p:pic>
        <p:nvPicPr>
          <p:cNvPr id="148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smtClean="0">
                <a:solidFill>
                  <a:srgbClr val="CC0000"/>
                </a:solidFill>
              </a:rPr>
              <a:t>Informações para ação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80400" cy="4524375"/>
          </a:xfrm>
        </p:spPr>
        <p:txBody>
          <a:bodyPr/>
          <a:lstStyle/>
          <a:p>
            <a:r>
              <a:rPr lang="pt-BR" smtClean="0"/>
              <a:t>O </a:t>
            </a:r>
            <a:r>
              <a:rPr lang="pt-BR" smtClean="0">
                <a:solidFill>
                  <a:srgbClr val="CC0000"/>
                </a:solidFill>
              </a:rPr>
              <a:t>subregistro</a:t>
            </a:r>
            <a:r>
              <a:rPr lang="pt-BR" smtClean="0"/>
              <a:t> de inúmeros casos de acidentes,  limita o conhecimento dos </a:t>
            </a:r>
            <a:r>
              <a:rPr lang="pt-BR" u="sng" smtClean="0"/>
              <a:t>fatores de risco</a:t>
            </a:r>
            <a:r>
              <a:rPr lang="pt-BR" smtClean="0"/>
              <a:t> e elementos da determinação dos acidentes de trabalho; </a:t>
            </a:r>
          </a:p>
          <a:p>
            <a:pPr>
              <a:buFont typeface="Times New Roman" pitchFamily="18" charset="0"/>
              <a:buNone/>
            </a:pPr>
            <a:r>
              <a:rPr lang="pt-BR" smtClean="0"/>
              <a:t>       Dificulta a definição de </a:t>
            </a:r>
            <a:r>
              <a:rPr lang="pt-BR" u="sng" smtClean="0"/>
              <a:t>estratégias de  prevenção, o planejamento e o acompanhamento das ações</a:t>
            </a:r>
            <a:r>
              <a:rPr lang="pt-BR" smtClean="0"/>
              <a:t>.</a:t>
            </a:r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  <p:sp>
        <p:nvSpPr>
          <p:cNvPr id="120837" name="AutoShape 5"/>
          <p:cNvSpPr>
            <a:spLocks noChangeArrowheads="1"/>
          </p:cNvSpPr>
          <p:nvPr/>
        </p:nvSpPr>
        <p:spPr bwMode="auto">
          <a:xfrm rot="-1493069">
            <a:off x="323850" y="3644900"/>
            <a:ext cx="431800" cy="576263"/>
          </a:xfrm>
          <a:prstGeom prst="curvedRightArrow">
            <a:avLst>
              <a:gd name="adj1" fmla="val 26691"/>
              <a:gd name="adj2" fmla="val 53382"/>
              <a:gd name="adj3" fmla="val 33333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476250"/>
            <a:ext cx="8135938" cy="5905500"/>
          </a:xfrm>
        </p:spPr>
        <p:txBody>
          <a:bodyPr/>
          <a:lstStyle/>
          <a:p>
            <a:pPr marL="0" indent="0" algn="ctr">
              <a:buFont typeface="Times New Roman" pitchFamily="18" charset="0"/>
              <a:buNone/>
            </a:pPr>
            <a:r>
              <a:rPr lang="pt-BR" smtClean="0"/>
              <a:t>Considera-se </a:t>
            </a:r>
            <a:r>
              <a:rPr lang="pt-BR" smtClean="0">
                <a:solidFill>
                  <a:srgbClr val="CC0000"/>
                </a:solidFill>
              </a:rPr>
              <a:t>acidente de trabalho</a:t>
            </a:r>
            <a:r>
              <a:rPr lang="pt-BR" smtClean="0"/>
              <a:t> </a:t>
            </a:r>
            <a:r>
              <a:rPr lang="pt-BR" smtClean="0">
                <a:solidFill>
                  <a:schemeClr val="tx1"/>
                </a:solidFill>
              </a:rPr>
              <a:t>aqueles ocorridos com quaisquer trabalhadores, independente do vínculo empregatício</a:t>
            </a:r>
            <a:r>
              <a:rPr lang="pt-BR" smtClean="0"/>
              <a:t> - empregados, com carteira assinada ou não, servidores públicos, autônomos, cooperativados; independente de sua inserção no mercado de trabalho – formal ou informal, ou da área de atuação – urbana ou rural. </a:t>
            </a:r>
          </a:p>
          <a:p>
            <a:pPr marL="0" indent="0" algn="ctr">
              <a:buFont typeface="Times New Roman" pitchFamily="18" charset="0"/>
              <a:buNone/>
            </a:pPr>
            <a:r>
              <a:rPr lang="pt-BR" b="1" smtClean="0">
                <a:solidFill>
                  <a:srgbClr val="CC0000"/>
                </a:solidFill>
              </a:rPr>
              <a:t>Para o SUS</a:t>
            </a:r>
            <a:r>
              <a:rPr lang="pt-BR" sz="3600" b="1" smtClean="0">
                <a:solidFill>
                  <a:srgbClr val="CC0000"/>
                </a:solidFill>
              </a:rPr>
              <a:t> </a:t>
            </a:r>
            <a:r>
              <a:rPr lang="pt-BR" sz="2000" b="1" smtClean="0">
                <a:solidFill>
                  <a:srgbClr val="CC0000"/>
                </a:solidFill>
              </a:rPr>
              <a:t>(princípio universalidade)</a:t>
            </a:r>
            <a:r>
              <a:rPr lang="pt-BR" smtClean="0"/>
              <a:t/>
            </a:r>
            <a:br>
              <a:rPr lang="pt-BR" smtClean="0"/>
            </a:br>
            <a:r>
              <a:rPr lang="pt-BR" sz="2400" smtClean="0"/>
              <a:t>Diferente da Previdência Social e do MTE, que têm suas competências limitadas aos trabalhadores regidos pela CLT;</a:t>
            </a:r>
          </a:p>
          <a:p>
            <a:pPr marL="0" indent="0" algn="ctr">
              <a:buFont typeface="Times New Roman" pitchFamily="18" charset="0"/>
              <a:buNone/>
            </a:pPr>
            <a:endParaRPr lang="pt-BR" sz="2400" smtClean="0"/>
          </a:p>
        </p:txBody>
      </p:sp>
      <p:pic>
        <p:nvPicPr>
          <p:cNvPr id="130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404813"/>
            <a:ext cx="8686800" cy="1433512"/>
          </a:xfrm>
        </p:spPr>
        <p:txBody>
          <a:bodyPr/>
          <a:lstStyle/>
          <a:p>
            <a:r>
              <a:rPr lang="pt-BR" sz="4000" b="1" smtClean="0">
                <a:solidFill>
                  <a:srgbClr val="CC0000"/>
                </a:solidFill>
              </a:rPr>
              <a:t>“Acidente grave”- </a:t>
            </a:r>
            <a:br>
              <a:rPr lang="pt-BR" sz="4000" b="1" smtClean="0">
                <a:solidFill>
                  <a:srgbClr val="CC0000"/>
                </a:solidFill>
              </a:rPr>
            </a:br>
            <a:endParaRPr lang="pt-BR" sz="3600" smtClean="0">
              <a:solidFill>
                <a:schemeClr val="tx1"/>
              </a:solidFill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Demandou hospitalização e/ ou que resultou em fratura ou amputação de partes do corpo; </a:t>
            </a:r>
          </a:p>
          <a:p>
            <a:r>
              <a:rPr lang="pt-BR" smtClean="0"/>
              <a:t>Ferimentos com lesão de vísceras, nervos ou tendões; politraumatismo e traumatismo crânio-encefálico; em queimaduras de 3º grau;</a:t>
            </a:r>
          </a:p>
          <a:p>
            <a:r>
              <a:rPr lang="pt-BR" smtClean="0"/>
              <a:t>Acidentes com morte, que são aqueles de gravidade máxima.</a:t>
            </a:r>
          </a:p>
        </p:txBody>
      </p:sp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092825"/>
            <a:ext cx="4240213" cy="4714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13" y="1484313"/>
            <a:ext cx="9056687" cy="2133600"/>
          </a:xfrm>
          <a:prstGeom prst="rect">
            <a:avLst/>
          </a:prstGeom>
          <a:noFill/>
        </p:spPr>
      </p:pic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323850" y="4005263"/>
            <a:ext cx="856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44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pt-BR">
                <a:solidFill>
                  <a:srgbClr val="000000"/>
                </a:solidFill>
              </a:rPr>
              <a:t>BRASIL, Ministério da Saúde. </a:t>
            </a:r>
            <a:r>
              <a:rPr lang="pt-BR" b="1">
                <a:solidFill>
                  <a:srgbClr val="000000"/>
                </a:solidFill>
              </a:rPr>
              <a:t>Guia de Vigilância em  Saúde</a:t>
            </a:r>
            <a:r>
              <a:rPr lang="pt-BR">
                <a:solidFill>
                  <a:srgbClr val="000000"/>
                </a:solidFill>
              </a:rPr>
              <a:t>. Brasília, DF, 2016.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549275"/>
            <a:ext cx="5380038" cy="2909888"/>
          </a:xfrm>
          <a:prstGeom prst="rect">
            <a:avLst/>
          </a:prstGeom>
          <a:noFill/>
        </p:spPr>
      </p:pic>
      <p:pic>
        <p:nvPicPr>
          <p:cNvPr id="16794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3357563"/>
            <a:ext cx="5329238" cy="3314700"/>
          </a:xfrm>
          <a:prstGeom prst="rect">
            <a:avLst/>
          </a:prstGeom>
          <a:noFill/>
        </p:spPr>
      </p:pic>
      <p:sp>
        <p:nvSpPr>
          <p:cNvPr id="167946" name="Rectangle 10"/>
          <p:cNvSpPr>
            <a:spLocks noChangeArrowheads="1"/>
          </p:cNvSpPr>
          <p:nvPr/>
        </p:nvSpPr>
        <p:spPr bwMode="auto">
          <a:xfrm>
            <a:off x="3171825" y="-264387013"/>
            <a:ext cx="16621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r>
              <a:rPr lang="en-GB" sz="1700" b="1"/>
              <a:t>Notificação de</a:t>
            </a:r>
            <a:endParaRPr lang="en-GB" sz="700" b="1"/>
          </a:p>
          <a:p>
            <a:endParaRPr lang="en-GB" b="1"/>
          </a:p>
        </p:txBody>
      </p:sp>
      <p:sp>
        <p:nvSpPr>
          <p:cNvPr id="167947" name="Rectangle 11"/>
          <p:cNvSpPr>
            <a:spLocks noChangeArrowheads="1"/>
          </p:cNvSpPr>
          <p:nvPr/>
        </p:nvSpPr>
        <p:spPr bwMode="auto">
          <a:xfrm>
            <a:off x="3171825" y="-95154750"/>
            <a:ext cx="2495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r>
              <a:rPr lang="en-GB" sz="3600" b="1"/>
              <a:t>Acidentes </a:t>
            </a:r>
            <a:endParaRPr lang="en-GB" sz="700" b="1"/>
          </a:p>
          <a:p>
            <a:endParaRPr lang="en-GB" b="1"/>
          </a:p>
        </p:txBody>
      </p:sp>
      <p:sp>
        <p:nvSpPr>
          <p:cNvPr id="167948" name="Rectangle 12"/>
          <p:cNvSpPr>
            <a:spLocks noChangeArrowheads="1"/>
          </p:cNvSpPr>
          <p:nvPr/>
        </p:nvSpPr>
        <p:spPr bwMode="auto">
          <a:xfrm>
            <a:off x="3171825" y="270605250"/>
            <a:ext cx="2800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r>
              <a:rPr lang="en-GB" sz="3600" b="1"/>
              <a:t>do Trabalho</a:t>
            </a:r>
            <a:endParaRPr lang="en-GB" b="1"/>
          </a:p>
        </p:txBody>
      </p:sp>
      <p:sp>
        <p:nvSpPr>
          <p:cNvPr id="167949" name="Rectangle 13"/>
          <p:cNvSpPr>
            <a:spLocks noChangeArrowheads="1"/>
          </p:cNvSpPr>
          <p:nvPr/>
        </p:nvSpPr>
        <p:spPr bwMode="auto">
          <a:xfrm>
            <a:off x="3171825" y="-264387013"/>
            <a:ext cx="16621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r>
              <a:rPr lang="en-GB" sz="1700" b="1"/>
              <a:t>Notificação de</a:t>
            </a:r>
            <a:endParaRPr lang="en-GB" sz="700" b="1"/>
          </a:p>
          <a:p>
            <a:endParaRPr lang="en-GB" b="1"/>
          </a:p>
        </p:txBody>
      </p:sp>
      <p:sp>
        <p:nvSpPr>
          <p:cNvPr id="167950" name="Rectangle 14"/>
          <p:cNvSpPr>
            <a:spLocks noChangeArrowheads="1"/>
          </p:cNvSpPr>
          <p:nvPr/>
        </p:nvSpPr>
        <p:spPr bwMode="auto">
          <a:xfrm>
            <a:off x="3171825" y="-95154750"/>
            <a:ext cx="2495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r>
              <a:rPr lang="en-GB" sz="3600" b="1"/>
              <a:t>Acidentes </a:t>
            </a:r>
            <a:endParaRPr lang="en-GB" sz="700" b="1"/>
          </a:p>
          <a:p>
            <a:endParaRPr lang="en-GB" b="1"/>
          </a:p>
        </p:txBody>
      </p:sp>
      <p:sp>
        <p:nvSpPr>
          <p:cNvPr id="167951" name="Rectangle 15"/>
          <p:cNvSpPr>
            <a:spLocks noChangeArrowheads="1"/>
          </p:cNvSpPr>
          <p:nvPr/>
        </p:nvSpPr>
        <p:spPr bwMode="auto">
          <a:xfrm>
            <a:off x="3171825" y="270605250"/>
            <a:ext cx="2800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r>
              <a:rPr lang="en-GB" sz="3600" b="1"/>
              <a:t>do Trabalho</a:t>
            </a:r>
            <a:endParaRPr lang="en-GB" b="1"/>
          </a:p>
        </p:txBody>
      </p:sp>
      <p:sp>
        <p:nvSpPr>
          <p:cNvPr id="167952" name="Rectangle 16"/>
          <p:cNvSpPr>
            <a:spLocks noChangeArrowheads="1"/>
          </p:cNvSpPr>
          <p:nvPr/>
        </p:nvSpPr>
        <p:spPr bwMode="auto">
          <a:xfrm>
            <a:off x="3171825" y="-264387013"/>
            <a:ext cx="16621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r>
              <a:rPr lang="en-GB" sz="1700" b="1"/>
              <a:t>Notificação de</a:t>
            </a:r>
            <a:endParaRPr lang="en-GB" sz="700" b="1"/>
          </a:p>
          <a:p>
            <a:endParaRPr lang="en-GB" b="1"/>
          </a:p>
        </p:txBody>
      </p:sp>
      <p:sp>
        <p:nvSpPr>
          <p:cNvPr id="167953" name="Rectangle 17"/>
          <p:cNvSpPr>
            <a:spLocks noChangeArrowheads="1"/>
          </p:cNvSpPr>
          <p:nvPr/>
        </p:nvSpPr>
        <p:spPr bwMode="auto">
          <a:xfrm>
            <a:off x="3171825" y="-95154750"/>
            <a:ext cx="2495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r>
              <a:rPr lang="en-GB" sz="3600" b="1"/>
              <a:t>Acidentes </a:t>
            </a:r>
            <a:endParaRPr lang="en-GB" sz="700" b="1"/>
          </a:p>
          <a:p>
            <a:endParaRPr lang="en-GB" b="1"/>
          </a:p>
        </p:txBody>
      </p:sp>
      <p:sp>
        <p:nvSpPr>
          <p:cNvPr id="167954" name="Rectangle 18"/>
          <p:cNvSpPr>
            <a:spLocks noChangeArrowheads="1"/>
          </p:cNvSpPr>
          <p:nvPr/>
        </p:nvSpPr>
        <p:spPr bwMode="auto">
          <a:xfrm>
            <a:off x="3171825" y="270605250"/>
            <a:ext cx="2800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r>
              <a:rPr lang="en-GB" sz="3600" b="1"/>
              <a:t>do Trabalho</a:t>
            </a:r>
            <a:endParaRPr lang="en-GB" b="1"/>
          </a:p>
        </p:txBody>
      </p:sp>
      <p:sp>
        <p:nvSpPr>
          <p:cNvPr id="167955" name="Rectangle 19"/>
          <p:cNvSpPr>
            <a:spLocks noChangeArrowheads="1"/>
          </p:cNvSpPr>
          <p:nvPr/>
        </p:nvSpPr>
        <p:spPr bwMode="auto">
          <a:xfrm>
            <a:off x="3171825" y="-264387013"/>
            <a:ext cx="16621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r>
              <a:rPr lang="en-GB" sz="1700" b="1"/>
              <a:t>Notificação de</a:t>
            </a:r>
            <a:endParaRPr lang="en-GB" sz="700" b="1"/>
          </a:p>
          <a:p>
            <a:endParaRPr lang="en-GB" b="1"/>
          </a:p>
        </p:txBody>
      </p:sp>
      <p:sp>
        <p:nvSpPr>
          <p:cNvPr id="167956" name="Rectangle 20"/>
          <p:cNvSpPr>
            <a:spLocks noChangeArrowheads="1"/>
          </p:cNvSpPr>
          <p:nvPr/>
        </p:nvSpPr>
        <p:spPr bwMode="auto">
          <a:xfrm>
            <a:off x="3171825" y="-95154750"/>
            <a:ext cx="2495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r>
              <a:rPr lang="en-GB" sz="3600" b="1"/>
              <a:t>Acidentes </a:t>
            </a:r>
            <a:endParaRPr lang="en-GB" sz="700" b="1"/>
          </a:p>
          <a:p>
            <a:endParaRPr lang="en-GB" b="1"/>
          </a:p>
        </p:txBody>
      </p:sp>
      <p:sp>
        <p:nvSpPr>
          <p:cNvPr id="167957" name="Rectangle 21"/>
          <p:cNvSpPr>
            <a:spLocks noChangeArrowheads="1"/>
          </p:cNvSpPr>
          <p:nvPr/>
        </p:nvSpPr>
        <p:spPr bwMode="auto">
          <a:xfrm>
            <a:off x="3171825" y="270605250"/>
            <a:ext cx="2800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r>
              <a:rPr lang="en-GB" sz="3600" b="1"/>
              <a:t>do Trabalho</a:t>
            </a:r>
            <a:endParaRPr lang="en-GB" b="1"/>
          </a:p>
        </p:txBody>
      </p:sp>
      <p:sp>
        <p:nvSpPr>
          <p:cNvPr id="167958" name="Text Box 22"/>
          <p:cNvSpPr txBox="1">
            <a:spLocks noChangeArrowheads="1"/>
          </p:cNvSpPr>
          <p:nvPr/>
        </p:nvSpPr>
        <p:spPr bwMode="auto">
          <a:xfrm rot="5400000">
            <a:off x="5852320" y="2869406"/>
            <a:ext cx="46783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4400"/>
            <a:r>
              <a:rPr lang="pt-BR" i="1" u="sng">
                <a:solidFill>
                  <a:schemeClr val="tx1"/>
                </a:solidFill>
              </a:rPr>
              <a:t>Notificação de Acidentes do Trabalho</a:t>
            </a:r>
            <a:r>
              <a:rPr lang="pt-BR"/>
              <a:t> </a:t>
            </a:r>
            <a:r>
              <a:rPr lang="pt-BR" i="1">
                <a:solidFill>
                  <a:schemeClr val="tx1"/>
                </a:solidFill>
              </a:rPr>
              <a:t>Fatais, Graves e com Crianças e Adolescentes 2006 MS</a:t>
            </a:r>
          </a:p>
          <a:p>
            <a:pPr defTabSz="914400"/>
            <a:endParaRPr lang="pt-BR" i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1125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1125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1125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1125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1125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1125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7863</TotalTime>
  <Words>1551</Words>
  <Application>Microsoft Office PowerPoint</Application>
  <PresentationFormat>Apresentação na tela (4:3)</PresentationFormat>
  <Paragraphs>127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30</vt:i4>
      </vt:variant>
    </vt:vector>
  </HeadingPairs>
  <TitlesOfParts>
    <vt:vector size="38" baseType="lpstr">
      <vt:lpstr>Arial</vt:lpstr>
      <vt:lpstr>Calibri</vt:lpstr>
      <vt:lpstr>Times New Roman</vt:lpstr>
      <vt:lpstr>Verdana</vt:lpstr>
      <vt:lpstr>Wingdings</vt:lpstr>
      <vt:lpstr>Design padrão</vt:lpstr>
      <vt:lpstr>1_Design padrão</vt:lpstr>
      <vt:lpstr>2_Design padrão</vt:lpstr>
      <vt:lpstr> II ENCONTRO DE EDUCAÇÃO PERMANENTE EM SAÚDE DO TRABALHADOR DA 21ª E 22ª REGIÃO DE SAÚDE</vt:lpstr>
      <vt:lpstr> </vt:lpstr>
      <vt:lpstr>  INTRODUÇÃO  </vt:lpstr>
      <vt:lpstr>Slide 4</vt:lpstr>
      <vt:lpstr>Informações para ação</vt:lpstr>
      <vt:lpstr>Slide 6</vt:lpstr>
      <vt:lpstr>“Acidente grave”-  </vt:lpstr>
      <vt:lpstr>Slide 8</vt:lpstr>
      <vt:lpstr>Slide 9</vt:lpstr>
      <vt:lpstr>Slide 10</vt:lpstr>
      <vt:lpstr>Slide 11</vt:lpstr>
      <vt:lpstr>Aspectos Epidemiológicos</vt:lpstr>
      <vt:lpstr>O Processo de Vigilância</vt:lpstr>
      <vt:lpstr>“Possibilidade de antecipação”</vt:lpstr>
      <vt:lpstr>O Processo de Investigação - Conceitos</vt:lpstr>
      <vt:lpstr>Slide 16</vt:lpstr>
      <vt:lpstr>Slide 17</vt:lpstr>
      <vt:lpstr>Slide 18</vt:lpstr>
      <vt:lpstr>Modelo tradicional</vt:lpstr>
      <vt:lpstr>Slide 20</vt:lpstr>
      <vt:lpstr> Atenção as Redes de Assistência </vt:lpstr>
      <vt:lpstr>Custos sociais dos acidentes de trabalho </vt:lpstr>
      <vt:lpstr>Custos Sociais</vt:lpstr>
      <vt:lpstr>Análise das Comunicações de Acidentes de Trabalho (CAT/SINAN)</vt:lpstr>
      <vt:lpstr>Fatores contributivos importantes</vt:lpstr>
      <vt:lpstr>Considerações Finais</vt:lpstr>
      <vt:lpstr>Reforma trabalhista </vt:lpstr>
      <vt:lpstr>Referências Bibliográficas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ses14277158</cp:lastModifiedBy>
  <cp:revision>595</cp:revision>
  <cp:lastPrinted>1601-01-01T00:00:00Z</cp:lastPrinted>
  <dcterms:created xsi:type="dcterms:W3CDTF">2009-07-04T22:35:38Z</dcterms:created>
  <dcterms:modified xsi:type="dcterms:W3CDTF">2017-09-21T12:08:28Z</dcterms:modified>
</cp:coreProperties>
</file>