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6" r:id="rId4"/>
    <p:sldId id="519" r:id="rId5"/>
    <p:sldId id="943" r:id="rId6"/>
    <p:sldId id="945" r:id="rId7"/>
    <p:sldId id="951" r:id="rId8"/>
    <p:sldId id="946" r:id="rId9"/>
    <p:sldId id="881" r:id="rId10"/>
    <p:sldId id="882" r:id="rId11"/>
    <p:sldId id="939" r:id="rId12"/>
    <p:sldId id="940" r:id="rId13"/>
    <p:sldId id="948" r:id="rId14"/>
    <p:sldId id="953" r:id="rId15"/>
  </p:sldIdLst>
  <p:sldSz cx="9144000" cy="6858000" type="screen4x3"/>
  <p:notesSz cx="6858000" cy="9652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D4D4D"/>
    <a:srgbClr val="000099"/>
    <a:srgbClr val="FF99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56" autoAdjust="0"/>
    <p:restoredTop sz="90557" autoAdjust="0"/>
  </p:normalViewPr>
  <p:slideViewPr>
    <p:cSldViewPr>
      <p:cViewPr varScale="1">
        <p:scale>
          <a:sx n="51" d="100"/>
          <a:sy n="51" d="100"/>
        </p:scale>
        <p:origin x="-11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858000" cy="9652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000000"/>
                </a:solidFill>
                <a:latin typeface="Calibri" pitchFamily="32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0" y="723900"/>
            <a:ext cx="4824413" cy="36179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84700"/>
            <a:ext cx="5484813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0" y="9166225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166225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D9477537-6C03-4F6E-9E8A-872C55D12BB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BB6E8C-0931-408E-8A0E-F105FC90B257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016000" y="723900"/>
            <a:ext cx="4826000" cy="3619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584700"/>
            <a:ext cx="5486400" cy="4343400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fld id="{FF6386D0-2FFF-4BA3-8E25-A7AADCB8DE98}" type="slidenum">
              <a:rPr lang="pt-BR" altLang="pt-BR">
                <a:latin typeface="Times New Roman" pitchFamily="18" charset="0"/>
                <a:ea typeface="MS Gothic" pitchFamily="49" charset="-128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t>7</a:t>
            </a:fld>
            <a:endParaRPr lang="pt-BR" altLang="pt-BR">
              <a:latin typeface="Times New Roman" pitchFamily="18" charset="0"/>
              <a:ea typeface="MS Gothic" pitchFamily="49" charset="-128"/>
              <a:cs typeface="Lucida Sans Unicode" pitchFamily="34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44588" y="723900"/>
            <a:ext cx="4570412" cy="3621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 altLang="pt-BR" b="1"/>
          </a:p>
        </p:txBody>
      </p:sp>
      <p:sp>
        <p:nvSpPr>
          <p:cNvPr id="11268" name="Rectangle 2"/>
          <p:cNvSpPr>
            <a:spLocks noChangeArrowheads="1"/>
          </p:cNvSpPr>
          <p:nvPr>
            <p:ph type="body"/>
          </p:nvPr>
        </p:nvSpPr>
        <p:spPr>
          <a:xfrm>
            <a:off x="685800" y="4586288"/>
            <a:ext cx="5483225" cy="43418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fld id="{EBEE52AE-EF1D-4E4C-899F-8CAB9A5F3B45}" type="slidenum">
              <a:rPr lang="pt-BR" altLang="pt-BR">
                <a:latin typeface="Times New Roman" pitchFamily="18" charset="0"/>
                <a:ea typeface="MS Gothic" pitchFamily="49" charset="-128"/>
                <a:cs typeface="Lucida Sans Unicode" pitchFamily="34" charset="0"/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t>8</a:t>
            </a:fld>
            <a:endParaRPr lang="pt-BR" altLang="pt-BR">
              <a:latin typeface="Times New Roman" pitchFamily="18" charset="0"/>
              <a:ea typeface="MS Gothic" pitchFamily="49" charset="-128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144588" y="723900"/>
            <a:ext cx="4570412" cy="3621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 altLang="pt-BR" b="1"/>
          </a:p>
        </p:txBody>
      </p:sp>
      <p:sp>
        <p:nvSpPr>
          <p:cNvPr id="13316" name="Rectangle 2"/>
          <p:cNvSpPr>
            <a:spLocks noChangeArrowheads="1"/>
          </p:cNvSpPr>
          <p:nvPr>
            <p:ph type="body"/>
          </p:nvPr>
        </p:nvSpPr>
        <p:spPr>
          <a:xfrm>
            <a:off x="685800" y="4586288"/>
            <a:ext cx="5483225" cy="4341812"/>
          </a:xfrm>
          <a:noFill/>
          <a:ln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A93AC-D7A3-45AE-AA0C-98449C5418F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4019E-0F8F-4E6D-A4CF-8B5227B555C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397F0-CC61-4DD7-8CA1-30E0576526B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6B11A-DE2E-4261-AEE3-3F1CE07DD66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32F17-9F63-4876-BE1B-A6258D1D49E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8588"/>
            <a:ext cx="8228013" cy="599598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D2AB1-5485-40DE-A9AF-7E8D6D88E56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7382-688A-4872-AC9B-852CE689401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5F494-B562-4F42-BA39-BAEE9629F3D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0CA82-4938-451A-B842-1EB6AB35AF7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138BA-CEC7-4899-B132-E77D563A650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794DA-5F14-498C-BD6C-5FB0FF629E8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3780645-0A40-4BC0-AC14-9ED5A923203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alzano-barreto@saude.rs.gov.br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00063" y="1714500"/>
            <a:ext cx="8215312" cy="3786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8825" y="6072188"/>
            <a:ext cx="1773238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Controle Social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) CMS</a:t>
            </a: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) CIST</a:t>
            </a: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) Sindicato de alimentação</a:t>
            </a: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) Sindicato do comércio</a:t>
            </a: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) Sindicato dos trabalhadores rurais </a:t>
            </a:r>
            <a:endParaRPr lang="pt-BR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2900" smtClean="0">
                <a:solidFill>
                  <a:srgbClr val="000099"/>
                </a:solidFill>
              </a:rPr>
              <a:t>- Detectar a presença de riscos para a saúde presentes nos ambientes e processos de trabalho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t-BR" sz="2900" smtClean="0">
                <a:solidFill>
                  <a:srgbClr val="000099"/>
                </a:solidFill>
              </a:rPr>
              <a:t>Identificar as barreira existentes entre o risco e o agravo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t-BR" sz="2900" smtClean="0">
                <a:solidFill>
                  <a:srgbClr val="000099"/>
                </a:solidFill>
              </a:rPr>
              <a:t>Identificar as vulnerabilidades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900" smtClean="0">
                <a:solidFill>
                  <a:srgbClr val="000099"/>
                </a:solidFill>
              </a:rPr>
              <a:t>- Quais vão ser as barreiras em meu município?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100" smtClean="0">
                <a:solidFill>
                  <a:srgbClr val="000099"/>
                </a:solidFill>
              </a:rPr>
              <a:t>          Ex: As </a:t>
            </a:r>
            <a:r>
              <a:rPr lang="pt-BR" sz="2100" u="sng" smtClean="0">
                <a:solidFill>
                  <a:srgbClr val="000099"/>
                </a:solidFill>
              </a:rPr>
              <a:t>empresas</a:t>
            </a:r>
            <a:r>
              <a:rPr lang="pt-BR" sz="2100" smtClean="0">
                <a:solidFill>
                  <a:srgbClr val="000099"/>
                </a:solidFill>
              </a:rPr>
              <a:t> tem PCMSO?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100" smtClean="0">
                <a:solidFill>
                  <a:srgbClr val="000099"/>
                </a:solidFill>
              </a:rPr>
              <a:t>                  Tem PPA? Tem PPRA? Tem PPCI?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100" smtClean="0">
                <a:solidFill>
                  <a:srgbClr val="000099"/>
                </a:solidFill>
              </a:rPr>
              <a:t>                   Atenta às Leis sanitárias?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100" smtClean="0">
                <a:solidFill>
                  <a:srgbClr val="000099"/>
                </a:solidFill>
              </a:rPr>
              <a:t>                    Vacinação em dia do trabalhadores?</a:t>
            </a:r>
          </a:p>
          <a:p>
            <a:pPr>
              <a:lnSpc>
                <a:spcPct val="90000"/>
              </a:lnSpc>
            </a:pPr>
            <a:endParaRPr lang="pt-BR" sz="2100" smtClean="0">
              <a:solidFill>
                <a:srgbClr val="000099"/>
              </a:solidFill>
            </a:endParaRP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23850" y="476250"/>
            <a:ext cx="8424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pt-BR" sz="2700">
                <a:solidFill>
                  <a:srgbClr val="000099"/>
                </a:solidFill>
              </a:rPr>
              <a:t>Desenvolver o Conhecimento e a Percepção Técnica </a:t>
            </a:r>
            <a:r>
              <a:rPr lang="pt-BR" sz="2700" u="sng">
                <a:solidFill>
                  <a:srgbClr val="000099"/>
                </a:solidFill>
              </a:rPr>
              <a:t>para</a:t>
            </a:r>
            <a:r>
              <a:rPr lang="pt-BR" sz="2700">
                <a:solidFill>
                  <a:srgbClr val="000099"/>
                </a:solidFill>
              </a:rPr>
              <a:t> 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100" b="1" smtClean="0"/>
          </a:p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100" b="1" smtClean="0"/>
          </a:p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100" b="1" smtClean="0"/>
          </a:p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700" b="1" smtClean="0">
                <a:solidFill>
                  <a:srgbClr val="000099"/>
                </a:solidFill>
              </a:rPr>
              <a:t>salzano-barreto@saude.rs.gov.br</a:t>
            </a:r>
            <a:endParaRPr lang="pt-BR" sz="2700" b="1" smtClean="0">
              <a:solidFill>
                <a:srgbClr val="000099"/>
              </a:solidFill>
              <a:hlinkClick r:id="rId2"/>
            </a:endParaRPr>
          </a:p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300" smtClean="0">
                <a:solidFill>
                  <a:srgbClr val="000099"/>
                </a:solidFill>
              </a:rPr>
              <a:t>DVST/CEVS/SES-RS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300" smtClean="0">
                <a:solidFill>
                  <a:srgbClr val="000099"/>
                </a:solidFill>
              </a:rPr>
              <a:t>051 3901 1145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r>
              <a:rPr lang="es-ES" sz="2700" b="1" smtClean="0">
                <a:solidFill>
                  <a:srgbClr val="000099"/>
                </a:solidFill>
              </a:rPr>
              <a:t/>
            </a:r>
            <a:br>
              <a:rPr lang="es-ES" sz="2700" b="1" smtClean="0">
                <a:solidFill>
                  <a:srgbClr val="000099"/>
                </a:solidFill>
              </a:rPr>
            </a:br>
            <a:r>
              <a:rPr lang="es-ES" sz="2700" b="1" smtClean="0">
                <a:solidFill>
                  <a:srgbClr val="000099"/>
                </a:solidFill>
              </a:rPr>
              <a:t>A</a:t>
            </a:r>
            <a:r>
              <a:rPr lang="es-ES" sz="27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tividade de Dispersão II</a:t>
            </a:r>
            <a:r>
              <a:rPr lang="es-ES" sz="2700" smtClean="0">
                <a:solidFill>
                  <a:srgbClr val="000099"/>
                </a:solidFill>
              </a:rPr>
              <a:t/>
            </a:r>
            <a:br>
              <a:rPr lang="es-ES" sz="2700" smtClean="0">
                <a:solidFill>
                  <a:srgbClr val="000099"/>
                </a:solidFill>
              </a:rPr>
            </a:br>
            <a:r>
              <a:rPr lang="es-ES" sz="3600" b="1" smtClean="0">
                <a:solidFill>
                  <a:srgbClr val="1B311F"/>
                </a:solidFill>
              </a:rPr>
              <a:t/>
            </a:r>
            <a:br>
              <a:rPr lang="es-ES" sz="3600" b="1" smtClean="0">
                <a:solidFill>
                  <a:srgbClr val="1B311F"/>
                </a:solidFill>
              </a:rPr>
            </a:br>
            <a:r>
              <a:rPr lang="es-ES" sz="3600" b="1" smtClean="0">
                <a:solidFill>
                  <a:srgbClr val="000099"/>
                </a:solidFill>
              </a:rPr>
              <a:t/>
            </a:r>
            <a:br>
              <a:rPr lang="es-ES" sz="3600" b="1" smtClean="0">
                <a:solidFill>
                  <a:srgbClr val="000099"/>
                </a:solidFill>
              </a:rPr>
            </a:br>
            <a:r>
              <a:rPr lang="es-ES" sz="3600" b="1" smtClean="0">
                <a:solidFill>
                  <a:srgbClr val="000099"/>
                </a:solidFill>
              </a:rPr>
              <a:t>Construir </a:t>
            </a:r>
            <a:r>
              <a:rPr lang="es-ES" sz="3600" b="1" u="sng" smtClean="0">
                <a:solidFill>
                  <a:srgbClr val="000099"/>
                </a:solidFill>
              </a:rPr>
              <a:t>Metas</a:t>
            </a:r>
            <a:r>
              <a:rPr lang="es-ES" sz="3600" b="1" smtClean="0">
                <a:solidFill>
                  <a:srgbClr val="000099"/>
                </a:solidFill>
              </a:rPr>
              <a:t> de Vigilância em Saúde do Trabalhador </a:t>
            </a:r>
            <a:br>
              <a:rPr lang="es-ES" sz="3600" b="1" smtClean="0">
                <a:solidFill>
                  <a:srgbClr val="000099"/>
                </a:solidFill>
              </a:rPr>
            </a:br>
            <a:r>
              <a:rPr lang="es-ES" sz="3600" b="1" smtClean="0">
                <a:solidFill>
                  <a:srgbClr val="000099"/>
                </a:solidFill>
              </a:rPr>
              <a:t>para o </a:t>
            </a:r>
            <a:br>
              <a:rPr lang="es-ES" sz="3600" b="1" smtClean="0">
                <a:solidFill>
                  <a:srgbClr val="000099"/>
                </a:solidFill>
              </a:rPr>
            </a:br>
            <a:r>
              <a:rPr lang="es-ES" sz="3200" b="1" smtClean="0">
                <a:solidFill>
                  <a:srgbClr val="000099"/>
                </a:solidFill>
              </a:rPr>
              <a:t>Plano Municipal de Saúde </a:t>
            </a:r>
            <a:endParaRPr lang="pt-BR" altLang="pt-BR" sz="3200" b="1" smtClean="0">
              <a:solidFill>
                <a:schemeClr val="accent2"/>
              </a:solidFill>
            </a:endParaRPr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97887" cy="20399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1500" i="1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pt-BR" sz="1500" i="1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pt-BR" sz="1500" i="1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500" i="1" smtClean="0">
                <a:solidFill>
                  <a:schemeClr val="accent2"/>
                </a:solidFill>
              </a:rPr>
              <a:t>Enfermeira Maria Luiza de Lima</a:t>
            </a:r>
            <a:r>
              <a:rPr lang="pt-BR" sz="1500" smtClean="0">
                <a:solidFill>
                  <a:schemeClr val="accent2"/>
                </a:solidFill>
              </a:rPr>
              <a:t> – 3ª CRS; </a:t>
            </a:r>
            <a:r>
              <a:rPr lang="pt-BR" sz="1500" i="1" smtClean="0">
                <a:solidFill>
                  <a:schemeClr val="accent2"/>
                </a:solidFill>
              </a:rPr>
              <a:t>Fisioterapeuta Marisa Flores de Quadros</a:t>
            </a:r>
            <a:r>
              <a:rPr lang="pt-BR" sz="1500" smtClean="0">
                <a:solidFill>
                  <a:schemeClr val="accent2"/>
                </a:solidFill>
              </a:rPr>
              <a:t> – 7ª CRS;                     </a:t>
            </a:r>
            <a:r>
              <a:rPr lang="pt-BR" sz="1500" i="1" smtClean="0">
                <a:solidFill>
                  <a:schemeClr val="accent2"/>
                </a:solidFill>
              </a:rPr>
              <a:t>Med Vetª Roselle Mendes</a:t>
            </a:r>
            <a:r>
              <a:rPr lang="pt-BR" sz="1500" smtClean="0">
                <a:solidFill>
                  <a:schemeClr val="accent2"/>
                </a:solidFill>
              </a:rPr>
              <a:t> - 3ª CRS e </a:t>
            </a:r>
            <a:r>
              <a:rPr lang="pt-BR" sz="1500" i="1" smtClean="0">
                <a:solidFill>
                  <a:schemeClr val="accent2"/>
                </a:solidFill>
              </a:rPr>
              <a:t>Engº Agrº Salzano Barreto</a:t>
            </a:r>
            <a:r>
              <a:rPr lang="pt-BR" sz="1500" smtClean="0">
                <a:solidFill>
                  <a:schemeClr val="accent2"/>
                </a:solidFill>
              </a:rPr>
              <a:t> - CEVS/DVST</a:t>
            </a:r>
          </a:p>
          <a:p>
            <a:pPr>
              <a:lnSpc>
                <a:spcPct val="90000"/>
              </a:lnSpc>
            </a:pPr>
            <a:endParaRPr lang="pt-BR" altLang="pt-BR" sz="15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45463" cy="796925"/>
          </a:xfrm>
        </p:spPr>
        <p:txBody>
          <a:bodyPr/>
          <a:lstStyle/>
          <a:p>
            <a:r>
              <a:rPr lang="pt-BR" sz="3200" b="1" smtClean="0">
                <a:solidFill>
                  <a:srgbClr val="000099"/>
                </a:solidFill>
              </a:rPr>
              <a:t>Relato do Processo de </a:t>
            </a:r>
            <a:br>
              <a:rPr lang="pt-BR" sz="3200" b="1" smtClean="0">
                <a:solidFill>
                  <a:srgbClr val="000099"/>
                </a:solidFill>
              </a:rPr>
            </a:br>
            <a:r>
              <a:rPr lang="pt-BR" sz="3200" b="1" smtClean="0">
                <a:solidFill>
                  <a:srgbClr val="000099"/>
                </a:solidFill>
              </a:rPr>
              <a:t>Construção dos Planos Municipais de Saúde</a:t>
            </a:r>
            <a:endParaRPr lang="pt-BR" sz="4000" b="1" smtClean="0">
              <a:solidFill>
                <a:srgbClr val="CC0000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8012" cy="4524375"/>
          </a:xfrm>
        </p:spPr>
        <p:txBody>
          <a:bodyPr/>
          <a:lstStyle/>
          <a:p>
            <a:r>
              <a:rPr lang="pt-BR" sz="2300" smtClean="0">
                <a:solidFill>
                  <a:srgbClr val="262699"/>
                </a:solidFill>
              </a:rPr>
              <a:t>Iniciou  (    ) sim  (   ) não</a:t>
            </a:r>
          </a:p>
          <a:p>
            <a:r>
              <a:rPr lang="pt-BR" sz="2300" smtClean="0">
                <a:solidFill>
                  <a:srgbClr val="262699"/>
                </a:solidFill>
              </a:rPr>
              <a:t>Quem Coordena: ______________________</a:t>
            </a:r>
          </a:p>
          <a:p>
            <a:r>
              <a:rPr lang="pt-BR" sz="2300" smtClean="0">
                <a:solidFill>
                  <a:srgbClr val="262699"/>
                </a:solidFill>
              </a:rPr>
              <a:t>Esta assegurada a inserção de Metas referente à Política de Saúde do Trabalhador no PMS? </a:t>
            </a:r>
          </a:p>
          <a:p>
            <a:pPr>
              <a:buFont typeface="Times New Roman" pitchFamily="18" charset="0"/>
              <a:buNone/>
            </a:pPr>
            <a:r>
              <a:rPr lang="pt-BR" sz="2300" smtClean="0">
                <a:solidFill>
                  <a:srgbClr val="262699"/>
                </a:solidFill>
              </a:rPr>
              <a:t>                (    ) sim  (   ) não</a:t>
            </a:r>
          </a:p>
          <a:p>
            <a:r>
              <a:rPr lang="pt-BR" sz="2300" smtClean="0">
                <a:solidFill>
                  <a:srgbClr val="262699"/>
                </a:solidFill>
              </a:rPr>
              <a:t>Quais as Metas que você pretende propor? </a:t>
            </a:r>
          </a:p>
          <a:p>
            <a:pPr>
              <a:buFont typeface="Times New Roman" pitchFamily="18" charset="0"/>
              <a:buNone/>
            </a:pPr>
            <a:r>
              <a:rPr lang="pt-BR" sz="2300" u="sng" smtClean="0">
                <a:solidFill>
                  <a:srgbClr val="262699"/>
                </a:solidFill>
              </a:rPr>
              <a:t>Obrigatórias</a:t>
            </a:r>
            <a:r>
              <a:rPr lang="pt-BR" sz="2300" smtClean="0">
                <a:solidFill>
                  <a:srgbClr val="262699"/>
                </a:solidFill>
              </a:rPr>
              <a:t>:</a:t>
            </a:r>
          </a:p>
          <a:p>
            <a:pPr>
              <a:buFont typeface="Times New Roman" pitchFamily="18" charset="0"/>
              <a:buNone/>
            </a:pPr>
            <a:r>
              <a:rPr lang="pt-BR" sz="2300" smtClean="0">
                <a:solidFill>
                  <a:srgbClr val="262699"/>
                </a:solidFill>
              </a:rPr>
              <a:t> 1) Investigação dos Óbitos – 100%</a:t>
            </a:r>
          </a:p>
          <a:p>
            <a:pPr>
              <a:buFont typeface="Times New Roman" pitchFamily="18" charset="0"/>
              <a:buNone/>
            </a:pPr>
            <a:r>
              <a:rPr lang="pt-BR" sz="2300" smtClean="0">
                <a:solidFill>
                  <a:srgbClr val="262699"/>
                </a:solidFill>
              </a:rPr>
              <a:t>   2) Garantir a  Notificação </a:t>
            </a:r>
            <a:r>
              <a:rPr lang="pt-BR" sz="1700" smtClean="0">
                <a:solidFill>
                  <a:srgbClr val="262699"/>
                </a:solidFill>
              </a:rPr>
              <a:t>(SIST/SINAN)</a:t>
            </a:r>
            <a:r>
              <a:rPr lang="pt-BR" sz="2300" smtClean="0">
                <a:solidFill>
                  <a:srgbClr val="262699"/>
                </a:solidFill>
              </a:rPr>
              <a:t> de agravos </a:t>
            </a:r>
            <a:r>
              <a:rPr lang="pt-BR" sz="1700" smtClean="0">
                <a:solidFill>
                  <a:srgbClr val="262699"/>
                </a:solidFill>
              </a:rPr>
              <a:t>(doenças e acidentes)</a:t>
            </a:r>
            <a:r>
              <a:rPr lang="pt-BR" sz="2300" smtClean="0">
                <a:solidFill>
                  <a:srgbClr val="262699"/>
                </a:solidFill>
              </a:rPr>
              <a:t> relacionados ao Trabalho – 40/10.000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8588"/>
            <a:ext cx="8713787" cy="1433512"/>
          </a:xfrm>
        </p:spPr>
        <p:txBody>
          <a:bodyPr/>
          <a:lstStyle/>
          <a:p>
            <a:r>
              <a:rPr lang="pt-BR" sz="4000" smtClean="0">
                <a:solidFill>
                  <a:srgbClr val="000099"/>
                </a:solidFill>
              </a:rPr>
              <a:t>PMS </a:t>
            </a:r>
            <a:br>
              <a:rPr lang="pt-BR" sz="4000" smtClean="0">
                <a:solidFill>
                  <a:srgbClr val="000099"/>
                </a:solidFill>
              </a:rPr>
            </a:br>
            <a:r>
              <a:rPr lang="pt-BR" sz="4000" u="sng" smtClean="0">
                <a:solidFill>
                  <a:srgbClr val="000099"/>
                </a:solidFill>
              </a:rPr>
              <a:t>Propostas </a:t>
            </a:r>
            <a:r>
              <a:rPr lang="pt-BR" sz="4000" smtClean="0">
                <a:solidFill>
                  <a:srgbClr val="000099"/>
                </a:solidFill>
              </a:rPr>
              <a:t>de Metas e/ou Ações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8012" cy="452437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pt-BR" sz="2800" smtClean="0">
                <a:solidFill>
                  <a:srgbClr val="262699"/>
                </a:solidFill>
              </a:rPr>
              <a:t>Educação Permanente em Saúde do Trabalhador Municípios        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pt-BR" sz="2800" u="sng" smtClean="0">
                <a:solidFill>
                  <a:srgbClr val="262699"/>
                </a:solidFill>
              </a:rPr>
              <a:t>Outras: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pt-BR" sz="2800" smtClean="0">
                <a:solidFill>
                  <a:srgbClr val="262699"/>
                </a:solidFill>
              </a:rPr>
              <a:t>          - Plano de Mapa de  Risco do Trabalho; 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pt-BR" sz="2800" smtClean="0">
                <a:solidFill>
                  <a:srgbClr val="262699"/>
                </a:solidFill>
              </a:rPr>
              <a:t>          - Plano de Controle, informações, notificação de agrotóxicos; 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pt-BR" sz="2800" smtClean="0">
                <a:solidFill>
                  <a:srgbClr val="262699"/>
                </a:solidFill>
              </a:rPr>
              <a:t>          - Plano de Atenção a Saúde do Trabalhodor de saúde; 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pt-BR" sz="2800" smtClean="0">
                <a:solidFill>
                  <a:srgbClr val="262699"/>
                </a:solidFill>
              </a:rPr>
              <a:t>          - Plano de aproximação com a Atenção Básica;</a:t>
            </a:r>
          </a:p>
          <a:p>
            <a:pPr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pt-BR" sz="2800" smtClean="0">
                <a:solidFill>
                  <a:srgbClr val="262699"/>
                </a:solidFill>
              </a:rPr>
              <a:t>         -  Outros...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endParaRPr lang="pt-BR" sz="2800" smtClean="0"/>
          </a:p>
          <a:p>
            <a:pPr>
              <a:lnSpc>
                <a:spcPct val="80000"/>
              </a:lnSpc>
            </a:pPr>
            <a:endParaRPr lang="pt-BR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28775"/>
            <a:ext cx="8228013" cy="1433513"/>
          </a:xfrm>
        </p:spPr>
        <p:txBody>
          <a:bodyPr/>
          <a:lstStyle/>
          <a:p>
            <a:r>
              <a:rPr lang="pt-BR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Como Construí-las?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187450" y="3213100"/>
            <a:ext cx="71993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u="sng">
                <a:solidFill>
                  <a:srgbClr val="000099"/>
                </a:solidFill>
              </a:rPr>
              <a:t>Conhecendo</a:t>
            </a:r>
            <a:r>
              <a:rPr lang="pt-BR">
                <a:solidFill>
                  <a:srgbClr val="000099"/>
                </a:solidFill>
              </a:rPr>
              <a:t> a totalidade das atividades produtivas desenvolvidas em seu Município, bem como  o perfil epidemiológico dos trabalhadores dos diversos setores.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Primeiramente</a:t>
            </a:r>
            <a:r>
              <a:rPr lang="es-ES" sz="3600" smtClean="0">
                <a:solidFill>
                  <a:srgbClr val="000099"/>
                </a:solidFill>
              </a:rPr>
              <a:t/>
            </a:r>
            <a:br>
              <a:rPr lang="es-ES" sz="3600" smtClean="0">
                <a:solidFill>
                  <a:srgbClr val="000099"/>
                </a:solidFill>
              </a:rPr>
            </a:br>
            <a:r>
              <a:rPr lang="es-ES" sz="3600" smtClean="0">
                <a:solidFill>
                  <a:srgbClr val="000099"/>
                </a:solidFill>
              </a:rPr>
              <a:t>Elaborar um </a:t>
            </a:r>
            <a:r>
              <a:rPr lang="es-ES" sz="3600" u="sng" smtClean="0">
                <a:solidFill>
                  <a:srgbClr val="000099"/>
                </a:solidFill>
              </a:rPr>
              <a:t>Diagnóstico</a:t>
            </a:r>
            <a:r>
              <a:rPr lang="es-ES" sz="3600" smtClean="0">
                <a:solidFill>
                  <a:srgbClr val="000099"/>
                </a:solidFill>
              </a:rPr>
              <a:t> Municipal em Saúde do Trabalhador</a:t>
            </a:r>
            <a:endParaRPr lang="pt-BR" sz="36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0" y="500063"/>
            <a:ext cx="86868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rgbClr val="000099"/>
                </a:solidFill>
                <a:latin typeface="Calibri" pitchFamily="34" charset="0"/>
              </a:rPr>
              <a:t>Município:______ CRS:________</a:t>
            </a:r>
            <a:endParaRPr lang="pt-BR" altLang="pt-BR" sz="32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268538" y="6165850"/>
            <a:ext cx="53244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b="1">
              <a:solidFill>
                <a:srgbClr val="404040"/>
              </a:solidFill>
              <a:latin typeface="Tahoma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359775" cy="415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>
              <a:tabLst>
                <a:tab pos="174625" algn="l"/>
                <a:tab pos="622300" algn="l"/>
                <a:tab pos="1071563" algn="l"/>
                <a:tab pos="1520825" algn="l"/>
                <a:tab pos="1970088" algn="l"/>
                <a:tab pos="2419350" algn="l"/>
                <a:tab pos="2868613" algn="l"/>
                <a:tab pos="3317875" algn="l"/>
                <a:tab pos="3767138" algn="l"/>
                <a:tab pos="4216400" algn="l"/>
                <a:tab pos="4665663" algn="l"/>
                <a:tab pos="5114925" algn="l"/>
                <a:tab pos="5564188" algn="l"/>
                <a:tab pos="6013450" algn="l"/>
                <a:tab pos="6462713" algn="l"/>
                <a:tab pos="6911975" algn="l"/>
                <a:tab pos="7361238" algn="l"/>
                <a:tab pos="7810500" algn="l"/>
                <a:tab pos="8259763" algn="l"/>
                <a:tab pos="8709025" algn="l"/>
                <a:tab pos="9158288" algn="l"/>
              </a:tabLst>
            </a:pPr>
            <a:endParaRPr lang="en-US" altLang="pt-BR" b="1">
              <a:solidFill>
                <a:srgbClr val="FFFFFF"/>
              </a:solidFill>
              <a:latin typeface="Calibri" pitchFamily="34" charset="0"/>
              <a:ea typeface="MS Gothic" pitchFamily="49" charset="-128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468313" y="1412875"/>
            <a:ext cx="8110537" cy="19050"/>
          </a:xfrm>
          <a:prstGeom prst="line">
            <a:avLst/>
          </a:prstGeom>
          <a:noFill/>
          <a:ln w="1908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484313"/>
            <a:ext cx="91440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sz="3200">
                <a:solidFill>
                  <a:srgbClr val="000099"/>
                </a:solidFill>
              </a:rPr>
              <a:t>População do Município:_________</a:t>
            </a:r>
          </a:p>
          <a:p>
            <a:pPr defTabSz="914400"/>
            <a:endParaRPr lang="pt-BR" sz="3200">
              <a:solidFill>
                <a:srgbClr val="000099"/>
              </a:solidFill>
            </a:endParaRPr>
          </a:p>
          <a:p>
            <a:pPr defTabSz="914400"/>
            <a:r>
              <a:rPr lang="pt-BR" sz="3200">
                <a:solidFill>
                  <a:srgbClr val="000099"/>
                </a:solidFill>
              </a:rPr>
              <a:t>Principais Atividades Econômicas: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 Agricultura e pecuária – </a:t>
            </a:r>
            <a:r>
              <a:rPr lang="pt-BR" sz="2100">
                <a:solidFill>
                  <a:srgbClr val="000099"/>
                </a:solidFill>
              </a:rPr>
              <a:t>Nº Trabalhadores: .......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 Geração de energia elétrica - </a:t>
            </a:r>
            <a:r>
              <a:rPr lang="pt-BR">
                <a:solidFill>
                  <a:srgbClr val="000099"/>
                </a:solidFill>
              </a:rPr>
              <a:t>Nº Trabalhadores: .......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 Industria de beneficiamento grãos - </a:t>
            </a:r>
            <a:r>
              <a:rPr lang="pt-BR">
                <a:solidFill>
                  <a:srgbClr val="000099"/>
                </a:solidFill>
              </a:rPr>
              <a:t>Nº Trabalhadores: .......</a:t>
            </a:r>
            <a:endParaRPr lang="pt-BR" sz="2700">
              <a:solidFill>
                <a:srgbClr val="000099"/>
              </a:solidFill>
            </a:endParaRP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 Comércio - </a:t>
            </a:r>
            <a:r>
              <a:rPr lang="pt-BR">
                <a:solidFill>
                  <a:srgbClr val="000099"/>
                </a:solidFill>
              </a:rPr>
              <a:t>Nº Trabalhadores: .......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 Educação/Ensino - </a:t>
            </a:r>
            <a:r>
              <a:rPr lang="pt-BR">
                <a:solidFill>
                  <a:srgbClr val="000099"/>
                </a:solidFill>
              </a:rPr>
              <a:t>Nº Trabalhadores: .......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(    )______________ - </a:t>
            </a:r>
            <a:r>
              <a:rPr lang="pt-BR">
                <a:solidFill>
                  <a:srgbClr val="000099"/>
                </a:solidFill>
              </a:rPr>
              <a:t>Nº Trabalhadores: .......</a:t>
            </a:r>
          </a:p>
          <a:p>
            <a:pPr defTabSz="914400"/>
            <a:endParaRPr lang="pt-BR" sz="27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0825" y="188913"/>
            <a:ext cx="85185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3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Atenção</a:t>
            </a:r>
            <a:r>
              <a:rPr lang="pt-BR" sz="3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Básica</a:t>
            </a:r>
            <a:endParaRPr lang="pt-BR" altLang="pt-BR" sz="33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835977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457200" indent="-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74625" algn="l"/>
                <a:tab pos="622300" algn="l"/>
                <a:tab pos="1071563" algn="l"/>
                <a:tab pos="1520825" algn="l"/>
                <a:tab pos="1970088" algn="l"/>
                <a:tab pos="2419350" algn="l"/>
                <a:tab pos="2868613" algn="l"/>
                <a:tab pos="3317875" algn="l"/>
                <a:tab pos="3767138" algn="l"/>
                <a:tab pos="4216400" algn="l"/>
                <a:tab pos="4665663" algn="l"/>
                <a:tab pos="5114925" algn="l"/>
                <a:tab pos="5564188" algn="l"/>
                <a:tab pos="6013450" algn="l"/>
                <a:tab pos="6462713" algn="l"/>
                <a:tab pos="6911975" algn="l"/>
                <a:tab pos="7361238" algn="l"/>
                <a:tab pos="7810500" algn="l"/>
                <a:tab pos="8259763" algn="l"/>
                <a:tab pos="8709025" algn="l"/>
                <a:tab pos="9158288" algn="l"/>
              </a:tabLst>
            </a:pPr>
            <a:r>
              <a:rPr lang="pt-BR" sz="2700">
                <a:solidFill>
                  <a:srgbClr val="000099"/>
                </a:solidFill>
                <a:latin typeface="Calibri" pitchFamily="34" charset="0"/>
              </a:rPr>
              <a:t>Nº de Unidade de Saúde: ________</a:t>
            </a:r>
          </a:p>
          <a:p>
            <a:pPr marL="457200" indent="-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74625" algn="l"/>
                <a:tab pos="622300" algn="l"/>
                <a:tab pos="1071563" algn="l"/>
                <a:tab pos="1520825" algn="l"/>
                <a:tab pos="1970088" algn="l"/>
                <a:tab pos="2419350" algn="l"/>
                <a:tab pos="2868613" algn="l"/>
                <a:tab pos="3317875" algn="l"/>
                <a:tab pos="3767138" algn="l"/>
                <a:tab pos="4216400" algn="l"/>
                <a:tab pos="4665663" algn="l"/>
                <a:tab pos="5114925" algn="l"/>
                <a:tab pos="5564188" algn="l"/>
                <a:tab pos="6013450" algn="l"/>
                <a:tab pos="6462713" algn="l"/>
                <a:tab pos="6911975" algn="l"/>
                <a:tab pos="7361238" algn="l"/>
                <a:tab pos="7810500" algn="l"/>
                <a:tab pos="8259763" algn="l"/>
                <a:tab pos="8709025" algn="l"/>
                <a:tab pos="9158288" algn="l"/>
              </a:tabLst>
            </a:pPr>
            <a:r>
              <a:rPr lang="pt-BR" sz="2700">
                <a:solidFill>
                  <a:srgbClr val="000099"/>
                </a:solidFill>
                <a:latin typeface="Calibri" pitchFamily="34" charset="0"/>
              </a:rPr>
              <a:t>Nº ESFs ___Rural (   ) Urbana (  )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ü"/>
              <a:tabLst>
                <a:tab pos="174625" algn="l"/>
                <a:tab pos="622300" algn="l"/>
                <a:tab pos="1071563" algn="l"/>
                <a:tab pos="1520825" algn="l"/>
                <a:tab pos="1970088" algn="l"/>
                <a:tab pos="2419350" algn="l"/>
                <a:tab pos="2868613" algn="l"/>
                <a:tab pos="3317875" algn="l"/>
                <a:tab pos="3767138" algn="l"/>
                <a:tab pos="4216400" algn="l"/>
                <a:tab pos="4665663" algn="l"/>
                <a:tab pos="5114925" algn="l"/>
                <a:tab pos="5564188" algn="l"/>
                <a:tab pos="6013450" algn="l"/>
                <a:tab pos="6462713" algn="l"/>
                <a:tab pos="6911975" algn="l"/>
                <a:tab pos="7361238" algn="l"/>
                <a:tab pos="7810500" algn="l"/>
                <a:tab pos="8259763" algn="l"/>
                <a:tab pos="8709025" algn="l"/>
                <a:tab pos="9158288" algn="l"/>
              </a:tabLst>
            </a:pPr>
            <a:endParaRPr lang="pt-BR" sz="2700">
              <a:solidFill>
                <a:srgbClr val="000099"/>
              </a:solidFill>
              <a:latin typeface="Calibri" pitchFamily="34" charset="0"/>
              <a:ea typeface="MS Gothic" pitchFamily="49" charset="-128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68313" y="2420938"/>
            <a:ext cx="784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pt-BR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3850" y="2492375"/>
            <a:ext cx="83534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sz="33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Serviço</a:t>
            </a:r>
            <a:r>
              <a:rPr lang="pt-BR" sz="3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pt-BR" sz="33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Urgência</a:t>
            </a:r>
            <a:r>
              <a:rPr lang="pt-BR" sz="3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pt-BR" sz="3300" b="1">
                <a:solidFill>
                  <a:srgbClr val="000099"/>
                </a:solidFill>
              </a:rPr>
              <a:t>Emergência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39750" y="3141663"/>
            <a:ext cx="8351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sz="2700">
                <a:solidFill>
                  <a:srgbClr val="000099"/>
                </a:solidFill>
              </a:rPr>
              <a:t>Pronto Socorro ____________________</a:t>
            </a:r>
          </a:p>
          <a:p>
            <a:pPr defTabSz="914400"/>
            <a:r>
              <a:rPr lang="pt-BR" sz="2700">
                <a:solidFill>
                  <a:srgbClr val="000099"/>
                </a:solidFill>
              </a:rPr>
              <a:t>UPA __________________________</a:t>
            </a:r>
            <a:endParaRPr lang="pt-BR" altLang="pt-BR" sz="2700">
              <a:solidFill>
                <a:srgbClr val="000099"/>
              </a:solidFill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95288" y="4652963"/>
            <a:ext cx="6985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sz="3300" b="1">
                <a:solidFill>
                  <a:srgbClr val="000099"/>
                </a:solidFill>
              </a:rPr>
              <a:t>Hospital(is</a:t>
            </a:r>
            <a:r>
              <a:rPr lang="pt-BR" sz="3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de Referência</a:t>
            </a:r>
          </a:p>
          <a:p>
            <a:pPr defTabSz="914400"/>
            <a:r>
              <a:rPr lang="pt-BR" sz="33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............................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39750" y="4437063"/>
            <a:ext cx="784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000099"/>
                </a:solidFill>
              </a:rPr>
              <a:t>Serviços de Reabilitação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None/>
            </a:pPr>
            <a:endParaRPr lang="pt-BR" smtClean="0">
              <a:solidFill>
                <a:srgbClr val="000099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</a:rPr>
              <a:t>Serviços de Fisioterapia/Reabilitação      auditiva</a:t>
            </a:r>
          </a:p>
          <a:p>
            <a:pPr>
              <a:buFont typeface="Times New Roman" pitchFamily="18" charset="0"/>
              <a:buNone/>
            </a:pPr>
            <a:endParaRPr lang="pt-BR" smtClean="0">
              <a:solidFill>
                <a:srgbClr val="000099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</a:rPr>
              <a:t>CAPS (Centro de atenção psicossocial)</a:t>
            </a:r>
          </a:p>
          <a:p>
            <a:pPr>
              <a:buFont typeface="Times New Roman" pitchFamily="18" charset="0"/>
              <a:buNone/>
            </a:pPr>
            <a:endParaRPr lang="pt-BR" smtClean="0">
              <a:solidFill>
                <a:srgbClr val="000099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pt-BR" smtClean="0">
                <a:solidFill>
                  <a:srgbClr val="000099"/>
                </a:solidFill>
              </a:rPr>
              <a:t>CEREST (Centro Regional de Referencia em Saúde do Trabalhador)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7422</TotalTime>
  <Words>429</Words>
  <Application>Microsoft Office PowerPoint</Application>
  <PresentationFormat>Apresentação na tela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Tahoma</vt:lpstr>
      <vt:lpstr>MS Gothic</vt:lpstr>
      <vt:lpstr>Lucida Sans Unicode</vt:lpstr>
      <vt:lpstr>Design padrão</vt:lpstr>
      <vt:lpstr>1_Design padrão</vt:lpstr>
      <vt:lpstr>2_Design padrão</vt:lpstr>
      <vt:lpstr>Slide 1</vt:lpstr>
      <vt:lpstr> Atividade de Dispersão II   Construir Metas de Vigilância em Saúde do Trabalhador  para o  Plano Municipal de Saúde </vt:lpstr>
      <vt:lpstr>Relato do Processo de  Construção dos Planos Municipais de Saúde</vt:lpstr>
      <vt:lpstr>PMS  Propostas de Metas e/ou Ações</vt:lpstr>
      <vt:lpstr>Como Construí-las?</vt:lpstr>
      <vt:lpstr>Primeiramente Elaborar um Diagnóstico Municipal em Saúde do Trabalhador</vt:lpstr>
      <vt:lpstr>Slide 7</vt:lpstr>
      <vt:lpstr>Slide 8</vt:lpstr>
      <vt:lpstr>Serviços de Reabilitação</vt:lpstr>
      <vt:lpstr> Controle Social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ses14277158</cp:lastModifiedBy>
  <cp:revision>572</cp:revision>
  <cp:lastPrinted>1601-01-01T00:00:00Z</cp:lastPrinted>
  <dcterms:created xsi:type="dcterms:W3CDTF">2009-07-04T22:35:38Z</dcterms:created>
  <dcterms:modified xsi:type="dcterms:W3CDTF">2017-09-21T11:40:42Z</dcterms:modified>
</cp:coreProperties>
</file>