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 cstate="print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 cstate="print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7" name="Imagem 76"/>
          <p:cNvPicPr/>
          <p:nvPr/>
        </p:nvPicPr>
        <p:blipFill>
          <a:blip r:embed="rId2" cstate="print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Imagem 77"/>
          <p:cNvPicPr/>
          <p:nvPr/>
        </p:nvPicPr>
        <p:blipFill>
          <a:blip r:embed="rId2" cstate="print"/>
          <a:stretch/>
        </p:blipFill>
        <p:spPr>
          <a:xfrm>
            <a:off x="325944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pt-B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pt-B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19/10/17</a:t>
            </a:r>
            <a:endParaRPr lang="pt-B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413C73C-49D3-4D61-B3D2-49DD93D4AD01}" type="slidenum">
              <a:rPr lang="pt-B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84BE-E021-4894-A1C3-550C9BC1349A}" type="datetimeFigureOut">
              <a:rPr lang="pt-BR" smtClean="0"/>
              <a:t>20/10/2017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E4E1-903A-4E82-BC44-69377D6B56B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523880" y="0"/>
            <a:ext cx="9143640" cy="141732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Semiologia Ortopédica para Médico Assistente e Perito Médico
</a:t>
            </a:r>
            <a:r>
              <a:rPr lang="pt-BR" sz="2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Prof. Dr. José Heitor Machado Fernandes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" name="Picture 5"/>
          <p:cNvPicPr/>
          <p:nvPr/>
        </p:nvPicPr>
        <p:blipFill>
          <a:blip r:embed="rId2" cstate="print"/>
          <a:stretch/>
        </p:blipFill>
        <p:spPr>
          <a:xfrm>
            <a:off x="1523880" y="1412640"/>
            <a:ext cx="2267280" cy="2588760"/>
          </a:xfrm>
          <a:prstGeom prst="rect">
            <a:avLst/>
          </a:prstGeom>
          <a:ln w="9360">
            <a:noFill/>
          </a:ln>
        </p:spPr>
      </p:pic>
      <p:pic>
        <p:nvPicPr>
          <p:cNvPr id="81" name="Picture 4"/>
          <p:cNvPicPr/>
          <p:nvPr/>
        </p:nvPicPr>
        <p:blipFill>
          <a:blip r:embed="rId3" cstate="print"/>
          <a:stretch/>
        </p:blipFill>
        <p:spPr>
          <a:xfrm>
            <a:off x="3719880" y="1412640"/>
            <a:ext cx="1442160" cy="2160000"/>
          </a:xfrm>
          <a:prstGeom prst="rect">
            <a:avLst/>
          </a:prstGeom>
          <a:ln w="9360">
            <a:noFill/>
          </a:ln>
        </p:spPr>
      </p:pic>
      <p:pic>
        <p:nvPicPr>
          <p:cNvPr id="82" name="Picture 2"/>
          <p:cNvPicPr/>
          <p:nvPr/>
        </p:nvPicPr>
        <p:blipFill>
          <a:blip r:embed="rId4" cstate="print"/>
          <a:stretch/>
        </p:blipFill>
        <p:spPr>
          <a:xfrm rot="10800000">
            <a:off x="6947640" y="3617640"/>
            <a:ext cx="1787400" cy="220464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4583880" y="3645000"/>
            <a:ext cx="2574000" cy="216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360">
            <a:noFill/>
          </a:ln>
          <a:effectLst>
            <a:outerShdw dist="201996" dir="13500000" algn="ctr" rotWithShape="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Picture 2"/>
          <p:cNvPicPr/>
          <p:nvPr/>
        </p:nvPicPr>
        <p:blipFill>
          <a:blip r:embed="rId6" cstate="print"/>
          <a:stretch/>
        </p:blipFill>
        <p:spPr>
          <a:xfrm>
            <a:off x="7032240" y="1412640"/>
            <a:ext cx="3635640" cy="2727720"/>
          </a:xfrm>
          <a:prstGeom prst="rect">
            <a:avLst/>
          </a:prstGeom>
          <a:ln w="9360">
            <a:noFill/>
          </a:ln>
        </p:spPr>
      </p:pic>
      <p:pic>
        <p:nvPicPr>
          <p:cNvPr id="85" name="Picture 2"/>
          <p:cNvPicPr/>
          <p:nvPr/>
        </p:nvPicPr>
        <p:blipFill>
          <a:blip r:embed="rId7" cstate="print"/>
          <a:stretch/>
        </p:blipFill>
        <p:spPr>
          <a:xfrm>
            <a:off x="1703520" y="5766480"/>
            <a:ext cx="1773720" cy="1091160"/>
          </a:xfrm>
          <a:prstGeom prst="rect">
            <a:avLst/>
          </a:prstGeom>
          <a:ln>
            <a:noFill/>
          </a:ln>
        </p:spPr>
      </p:pic>
      <p:pic>
        <p:nvPicPr>
          <p:cNvPr id="86" name="Picture 5"/>
          <p:cNvPicPr/>
          <p:nvPr/>
        </p:nvPicPr>
        <p:blipFill>
          <a:blip r:embed="rId8" cstate="print"/>
          <a:stretch/>
        </p:blipFill>
        <p:spPr>
          <a:xfrm>
            <a:off x="7608240" y="3861000"/>
            <a:ext cx="2885040" cy="2606400"/>
          </a:xfrm>
          <a:prstGeom prst="rect">
            <a:avLst/>
          </a:prstGeom>
          <a:ln w="9360">
            <a:noFill/>
          </a:ln>
        </p:spPr>
      </p:pic>
      <p:pic>
        <p:nvPicPr>
          <p:cNvPr id="87" name="Picture 2"/>
          <p:cNvPicPr/>
          <p:nvPr/>
        </p:nvPicPr>
        <p:blipFill>
          <a:blip r:embed="rId9" cstate="print"/>
          <a:stretch/>
        </p:blipFill>
        <p:spPr>
          <a:xfrm>
            <a:off x="1847520" y="4005000"/>
            <a:ext cx="1728000" cy="1773360"/>
          </a:xfrm>
          <a:prstGeom prst="rect">
            <a:avLst/>
          </a:prstGeom>
          <a:ln>
            <a:noFill/>
          </a:ln>
        </p:spPr>
      </p:pic>
      <p:pic>
        <p:nvPicPr>
          <p:cNvPr id="88" name="Picture 4"/>
          <p:cNvPicPr/>
          <p:nvPr/>
        </p:nvPicPr>
        <p:blipFill>
          <a:blip r:embed="rId10" cstate="print"/>
          <a:stretch/>
        </p:blipFill>
        <p:spPr>
          <a:xfrm>
            <a:off x="3575880" y="5603760"/>
            <a:ext cx="1656000" cy="1253880"/>
          </a:xfrm>
          <a:prstGeom prst="rect">
            <a:avLst/>
          </a:prstGeom>
          <a:ln w="9360">
            <a:noFill/>
          </a:ln>
        </p:spPr>
      </p:pic>
      <p:pic>
        <p:nvPicPr>
          <p:cNvPr id="89" name="Picture 3"/>
          <p:cNvPicPr/>
          <p:nvPr/>
        </p:nvPicPr>
        <p:blipFill>
          <a:blip r:embed="rId11" cstate="print"/>
          <a:stretch/>
        </p:blipFill>
        <p:spPr>
          <a:xfrm>
            <a:off x="6744240" y="3861000"/>
            <a:ext cx="1192680" cy="1108440"/>
          </a:xfrm>
          <a:prstGeom prst="rect">
            <a:avLst/>
          </a:prstGeom>
          <a:ln w="9360">
            <a:noFill/>
          </a:ln>
        </p:spPr>
      </p:pic>
      <p:pic>
        <p:nvPicPr>
          <p:cNvPr id="90" name="Picture 2"/>
          <p:cNvPicPr/>
          <p:nvPr/>
        </p:nvPicPr>
        <p:blipFill>
          <a:blip r:embed="rId12" cstate="print"/>
          <a:stretch/>
        </p:blipFill>
        <p:spPr>
          <a:xfrm>
            <a:off x="3575880" y="3573000"/>
            <a:ext cx="960840" cy="2016000"/>
          </a:xfrm>
          <a:prstGeom prst="rect">
            <a:avLst/>
          </a:prstGeom>
          <a:ln w="9360"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5879880" y="2133000"/>
            <a:ext cx="287640" cy="14364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4727880" y="2565000"/>
            <a:ext cx="143640" cy="28764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5"/>
          <p:cNvSpPr/>
          <p:nvPr/>
        </p:nvSpPr>
        <p:spPr>
          <a:xfrm>
            <a:off x="10056600" y="0"/>
            <a:ext cx="611280" cy="6947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2ª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V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R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S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Ã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O  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DO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H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I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P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R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T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E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X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T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O</a:t>
            </a:r>
            <a:r>
              <a:rPr lang="pt-B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Imagem 93"/>
          <p:cNvPicPr/>
          <p:nvPr/>
        </p:nvPicPr>
        <p:blipFill>
          <a:blip r:embed="rId13" cstate="print"/>
          <a:stretch/>
        </p:blipFill>
        <p:spPr>
          <a:xfrm>
            <a:off x="5295960" y="5156280"/>
            <a:ext cx="2654280" cy="16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18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3640" cy="5731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/>
          <p:cNvPicPr/>
          <p:nvPr/>
        </p:nvPicPr>
        <p:blipFill>
          <a:blip r:embed="rId2" cstate="print"/>
          <a:stretch/>
        </p:blipFill>
        <p:spPr>
          <a:xfrm>
            <a:off x="1631520" y="332640"/>
            <a:ext cx="8928720" cy="50364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3640" cy="5754960"/>
          </a:xfrm>
          <a:prstGeom prst="rect">
            <a:avLst/>
          </a:prstGeom>
          <a:ln w="9360"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1631520" y="3501000"/>
            <a:ext cx="1295640" cy="45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Epicondilite Lateral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2"/>
          <p:cNvPicPr/>
          <p:nvPr/>
        </p:nvPicPr>
        <p:blipFill>
          <a:blip r:embed="rId3" cstate="print"/>
          <a:stretch/>
        </p:blipFill>
        <p:spPr>
          <a:xfrm>
            <a:off x="1523160" y="836640"/>
            <a:ext cx="9144720" cy="5681160"/>
          </a:xfrm>
          <a:prstGeom prst="rect">
            <a:avLst/>
          </a:prstGeom>
          <a:ln w="936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523880" y="3789000"/>
            <a:ext cx="1403280" cy="45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Epicondilite Medial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26" name="Picture 2"/>
          <p:cNvPicPr/>
          <p:nvPr/>
        </p:nvPicPr>
        <p:blipFill>
          <a:blip r:embed="rId3" cstate="print"/>
          <a:stretch/>
        </p:blipFill>
        <p:spPr>
          <a:xfrm>
            <a:off x="1523880" y="793080"/>
            <a:ext cx="9143640" cy="5704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3640" cy="5776560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1523880" y="1989000"/>
            <a:ext cx="1403280" cy="272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Dor no Ombro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1480" cy="5661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33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252000" cy="580500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1523880" y="4005000"/>
            <a:ext cx="1403280" cy="942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Tendinite dos  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extensores e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flexores do 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carpo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36" name="Picture 2"/>
          <p:cNvPicPr/>
          <p:nvPr/>
        </p:nvPicPr>
        <p:blipFill>
          <a:blip r:embed="rId3" cstate="print"/>
          <a:stretch/>
        </p:blipFill>
        <p:spPr>
          <a:xfrm>
            <a:off x="1461960" y="836640"/>
            <a:ext cx="9205560" cy="5661000"/>
          </a:xfrm>
          <a:prstGeom prst="rect">
            <a:avLst/>
          </a:prstGeom>
          <a:ln w="9360"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1523880" y="4869000"/>
            <a:ext cx="1403280" cy="45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Tenossinovite de De Quervain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036000" cy="50364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3640" cy="576252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523880" y="5877360"/>
            <a:ext cx="1403280" cy="272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Dedo em Gatilho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42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3640" cy="5322240"/>
          </a:xfrm>
          <a:prstGeom prst="rect">
            <a:avLst/>
          </a:prstGeom>
          <a:ln w="9360"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1703520" y="6237360"/>
            <a:ext cx="8136720" cy="27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 saber mais sobre SCDR – síndrome complexa de dor regional  e SDM- síndrome dolorosa miofascial  acessar o </a:t>
            </a:r>
            <a:r>
              <a:rPr lang="pt-BR" sz="1200" b="1" i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módulo 5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Módulo 23 do Livro Eletrônico de Semiologia Ortopédica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m 3"/>
          <p:cNvPicPr/>
          <p:nvPr/>
        </p:nvPicPr>
        <p:blipFill>
          <a:blip r:embed="rId2" cstate="print"/>
          <a:stretch/>
        </p:blipFill>
        <p:spPr>
          <a:xfrm>
            <a:off x="152388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0" y="0"/>
            <a:ext cx="12191760" cy="27828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Principais</a:t>
            </a:r>
            <a:r>
              <a:rPr lang="pt-BR" sz="4400" b="1" strike="noStrike" spc="-1">
                <a:solidFill>
                  <a:srgbClr val="1E0FE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4400" b="1" i="1" strike="noStrike" spc="-1">
                <a:solidFill>
                  <a:srgbClr val="1E0FE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Distúrbios Osteomusculares Relacionados com o Trabalho,</a:t>
            </a:r>
            <a:r>
              <a:rPr lang="pt-BR" sz="4400" b="1" strike="noStrike" spc="-1">
                <a:solidFill>
                  <a:srgbClr val="1E0FE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4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nossa comunidade.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834120" y="2900520"/>
            <a:ext cx="10168560" cy="1523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Fonte:  </a:t>
            </a: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Distúrbios  Osteomusculares Relacionados com o Trabalho </a:t>
            </a:r>
            <a:r>
              <a:rPr lang="pt-B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Azambuja,M.I.R.; Brum,M.C.B.; Viana,M.C.V.;  Fernandes,J.H.M.; in</a:t>
            </a: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Medicina Ambulatorial </a:t>
            </a:r>
            <a:r>
              <a:rPr lang="pt-B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Condutas de Atenção Primária  </a:t>
            </a:r>
            <a:r>
              <a:rPr lang="pt-BR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4ª ed., Schmidt,M.I.; Duncan, B.B.; Giugliani,E.R.J. &amp; Et AL. - Artmed  </a:t>
            </a: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2012</a:t>
            </a:r>
            <a:endParaRPr lang="pt-B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0" y="4541760"/>
            <a:ext cx="12191760" cy="155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</a:t>
            </a: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Tendinites inflamatórias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Neuropatias compressivas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Lombalgias, Cervicalgias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SDM, SCDR-tipo I, SCDR-tipoII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523880" y="0"/>
            <a:ext cx="9143640" cy="90828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1E0FE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Lesões de esforços repetitivos /
 Distúrbios Osteomusculares Relacionados com o Trabalho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2" cstate="print"/>
          <a:stretch/>
        </p:blipFill>
        <p:spPr>
          <a:xfrm>
            <a:off x="1523880" y="908640"/>
            <a:ext cx="9266040" cy="591120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1631520" y="1484640"/>
            <a:ext cx="1367640" cy="425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Síndrome do Túnel do Carpo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8040240" y="1628640"/>
            <a:ext cx="1151640" cy="189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/>
          <p:nvPr/>
        </p:nvPicPr>
        <p:blipFill>
          <a:blip r:embed="rId2" cstate="print"/>
          <a:stretch/>
        </p:blipFill>
        <p:spPr>
          <a:xfrm>
            <a:off x="1523880" y="620640"/>
            <a:ext cx="9143640" cy="5774400"/>
          </a:xfrm>
          <a:prstGeom prst="rect">
            <a:avLst/>
          </a:prstGeom>
          <a:ln w="9360">
            <a:noFill/>
          </a:ln>
        </p:spPr>
      </p:pic>
      <p:pic>
        <p:nvPicPr>
          <p:cNvPr id="105" name="Picture 3"/>
          <p:cNvPicPr/>
          <p:nvPr/>
        </p:nvPicPr>
        <p:blipFill>
          <a:blip r:embed="rId3" cstate="print"/>
          <a:stretch/>
        </p:blipFill>
        <p:spPr>
          <a:xfrm>
            <a:off x="1631520" y="257040"/>
            <a:ext cx="8856720" cy="43596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1631520" y="3501000"/>
            <a:ext cx="1367640" cy="45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Lombalgia Aguda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(70% é mecânica)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215520" y="4725000"/>
            <a:ext cx="64764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Niosh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/>
          <p:nvPr/>
        </p:nvPicPr>
        <p:blipFill>
          <a:blip r:embed="rId2" cstate="print"/>
          <a:stretch/>
        </p:blipFill>
        <p:spPr>
          <a:xfrm>
            <a:off x="1523880" y="476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2"/>
          <p:cNvPicPr/>
          <p:nvPr/>
        </p:nvPicPr>
        <p:blipFill>
          <a:blip r:embed="rId3" cstate="print"/>
          <a:stretch/>
        </p:blipFill>
        <p:spPr>
          <a:xfrm>
            <a:off x="1523880" y="980640"/>
            <a:ext cx="9143640" cy="572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11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3640" cy="5630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13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252000" cy="5660640"/>
          </a:xfrm>
          <a:prstGeom prst="rect">
            <a:avLst/>
          </a:prstGeom>
          <a:ln w="936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1523880" y="2637000"/>
            <a:ext cx="1403280" cy="303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Cervicalgia</a:t>
            </a:r>
            <a:endParaRPr lang="pt-B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/>
          <p:nvPr/>
        </p:nvPicPr>
        <p:blipFill>
          <a:blip r:embed="rId2" cstate="print"/>
          <a:stretch/>
        </p:blipFill>
        <p:spPr>
          <a:xfrm>
            <a:off x="1523880" y="332640"/>
            <a:ext cx="9143640" cy="503640"/>
          </a:xfrm>
          <a:prstGeom prst="rect">
            <a:avLst/>
          </a:prstGeom>
          <a:ln w="9360">
            <a:noFill/>
          </a:ln>
        </p:spPr>
      </p:pic>
      <p:pic>
        <p:nvPicPr>
          <p:cNvPr id="116" name="Picture 2"/>
          <p:cNvPicPr/>
          <p:nvPr/>
        </p:nvPicPr>
        <p:blipFill>
          <a:blip r:embed="rId3" cstate="print"/>
          <a:stretch/>
        </p:blipFill>
        <p:spPr>
          <a:xfrm>
            <a:off x="1523880" y="836640"/>
            <a:ext cx="9143640" cy="5567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194</Words>
  <Application>Microsoft Office PowerPoint</Application>
  <PresentationFormat>Personalizar</PresentationFormat>
  <Paragraphs>52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Office Theme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heitor fernandes</dc:creator>
  <cp:lastModifiedBy>ses14277158</cp:lastModifiedBy>
  <cp:revision>3</cp:revision>
  <dcterms:created xsi:type="dcterms:W3CDTF">2017-10-18T19:29:10Z</dcterms:created>
  <dcterms:modified xsi:type="dcterms:W3CDTF">2017-10-20T12:45:52Z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