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402.xml" ContentType="application/vnd.openxmlformats-officedocument.presentationml.slide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6.xml" ContentType="application/vnd.openxmlformats-officedocument.theme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412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9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35.xml" ContentType="application/vnd.openxmlformats-officedocument.theme+xml"/>
  <Override PartName="/ppt/slides/slide139.xml" ContentType="application/vnd.openxmlformats-officedocument.presentationml.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Default Extension="wmf" ContentType="image/x-wmf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4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</p:sldMasterIdLst>
  <p:notesMasterIdLst>
    <p:notesMasterId r:id="rId178"/>
  </p:notesMasterIdLst>
  <p:sldIdLst>
    <p:sldId id="256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281" r:id="rId61"/>
    <p:sldId id="282" r:id="rId62"/>
    <p:sldId id="283" r:id="rId63"/>
    <p:sldId id="284" r:id="rId64"/>
    <p:sldId id="285" r:id="rId65"/>
    <p:sldId id="286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299" r:id="rId79"/>
    <p:sldId id="300" r:id="rId80"/>
    <p:sldId id="301" r:id="rId81"/>
    <p:sldId id="302" r:id="rId82"/>
    <p:sldId id="303" r:id="rId83"/>
    <p:sldId id="304" r:id="rId84"/>
    <p:sldId id="305" r:id="rId85"/>
    <p:sldId id="306" r:id="rId86"/>
    <p:sldId id="307" r:id="rId87"/>
    <p:sldId id="308" r:id="rId88"/>
    <p:sldId id="309" r:id="rId89"/>
    <p:sldId id="310" r:id="rId90"/>
    <p:sldId id="311" r:id="rId91"/>
    <p:sldId id="312" r:id="rId92"/>
    <p:sldId id="313" r:id="rId93"/>
    <p:sldId id="314" r:id="rId94"/>
    <p:sldId id="315" r:id="rId95"/>
    <p:sldId id="316" r:id="rId96"/>
    <p:sldId id="317" r:id="rId97"/>
    <p:sldId id="318" r:id="rId98"/>
    <p:sldId id="319" r:id="rId99"/>
    <p:sldId id="320" r:id="rId100"/>
    <p:sldId id="321" r:id="rId101"/>
    <p:sldId id="322" r:id="rId102"/>
    <p:sldId id="323" r:id="rId103"/>
    <p:sldId id="324" r:id="rId104"/>
    <p:sldId id="325" r:id="rId105"/>
    <p:sldId id="326" r:id="rId106"/>
    <p:sldId id="327" r:id="rId107"/>
    <p:sldId id="328" r:id="rId108"/>
    <p:sldId id="329" r:id="rId109"/>
    <p:sldId id="330" r:id="rId110"/>
    <p:sldId id="331" r:id="rId111"/>
    <p:sldId id="332" r:id="rId112"/>
    <p:sldId id="333" r:id="rId113"/>
    <p:sldId id="334" r:id="rId114"/>
    <p:sldId id="335" r:id="rId115"/>
    <p:sldId id="336" r:id="rId116"/>
    <p:sldId id="337" r:id="rId117"/>
    <p:sldId id="338" r:id="rId118"/>
    <p:sldId id="339" r:id="rId119"/>
    <p:sldId id="340" r:id="rId120"/>
    <p:sldId id="341" r:id="rId121"/>
    <p:sldId id="342" r:id="rId122"/>
    <p:sldId id="343" r:id="rId123"/>
    <p:sldId id="344" r:id="rId124"/>
    <p:sldId id="345" r:id="rId125"/>
    <p:sldId id="346" r:id="rId126"/>
    <p:sldId id="347" r:id="rId127"/>
    <p:sldId id="348" r:id="rId128"/>
    <p:sldId id="349" r:id="rId129"/>
    <p:sldId id="350" r:id="rId130"/>
    <p:sldId id="351" r:id="rId131"/>
    <p:sldId id="352" r:id="rId132"/>
    <p:sldId id="353" r:id="rId133"/>
    <p:sldId id="354" r:id="rId134"/>
    <p:sldId id="355" r:id="rId135"/>
    <p:sldId id="356" r:id="rId136"/>
    <p:sldId id="357" r:id="rId137"/>
    <p:sldId id="358" r:id="rId138"/>
    <p:sldId id="359" r:id="rId139"/>
    <p:sldId id="360" r:id="rId140"/>
    <p:sldId id="361" r:id="rId141"/>
    <p:sldId id="362" r:id="rId142"/>
    <p:sldId id="363" r:id="rId143"/>
    <p:sldId id="364" r:id="rId144"/>
    <p:sldId id="365" r:id="rId145"/>
    <p:sldId id="366" r:id="rId146"/>
    <p:sldId id="367" r:id="rId147"/>
    <p:sldId id="368" r:id="rId148"/>
    <p:sldId id="369" r:id="rId149"/>
    <p:sldId id="370" r:id="rId150"/>
    <p:sldId id="371" r:id="rId151"/>
    <p:sldId id="372" r:id="rId152"/>
    <p:sldId id="373" r:id="rId153"/>
    <p:sldId id="374" r:id="rId154"/>
    <p:sldId id="375" r:id="rId155"/>
    <p:sldId id="376" r:id="rId156"/>
    <p:sldId id="377" r:id="rId157"/>
    <p:sldId id="378" r:id="rId158"/>
    <p:sldId id="379" r:id="rId159"/>
    <p:sldId id="380" r:id="rId160"/>
    <p:sldId id="381" r:id="rId161"/>
    <p:sldId id="382" r:id="rId162"/>
    <p:sldId id="383" r:id="rId163"/>
    <p:sldId id="384" r:id="rId164"/>
    <p:sldId id="385" r:id="rId165"/>
    <p:sldId id="386" r:id="rId166"/>
    <p:sldId id="387" r:id="rId167"/>
    <p:sldId id="388" r:id="rId168"/>
    <p:sldId id="389" r:id="rId169"/>
    <p:sldId id="390" r:id="rId170"/>
    <p:sldId id="391" r:id="rId171"/>
    <p:sldId id="392" r:id="rId172"/>
    <p:sldId id="393" r:id="rId173"/>
    <p:sldId id="394" r:id="rId174"/>
    <p:sldId id="395" r:id="rId175"/>
    <p:sldId id="396" r:id="rId176"/>
    <p:sldId id="397" r:id="rId17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84" Type="http://schemas.openxmlformats.org/officeDocument/2006/relationships/slide" Target="slides/slide49.xml"/><Relationship Id="rId89" Type="http://schemas.openxmlformats.org/officeDocument/2006/relationships/slide" Target="slides/slide54.xml"/><Relationship Id="rId112" Type="http://schemas.openxmlformats.org/officeDocument/2006/relationships/slide" Target="slides/slide77.xml"/><Relationship Id="rId133" Type="http://schemas.openxmlformats.org/officeDocument/2006/relationships/slide" Target="slides/slide98.xml"/><Relationship Id="rId138" Type="http://schemas.openxmlformats.org/officeDocument/2006/relationships/slide" Target="slides/slide103.xml"/><Relationship Id="rId154" Type="http://schemas.openxmlformats.org/officeDocument/2006/relationships/slide" Target="slides/slide119.xml"/><Relationship Id="rId159" Type="http://schemas.openxmlformats.org/officeDocument/2006/relationships/slide" Target="slides/slide124.xml"/><Relationship Id="rId175" Type="http://schemas.openxmlformats.org/officeDocument/2006/relationships/slide" Target="slides/slide140.xml"/><Relationship Id="rId170" Type="http://schemas.openxmlformats.org/officeDocument/2006/relationships/slide" Target="slides/slide13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74" Type="http://schemas.openxmlformats.org/officeDocument/2006/relationships/slide" Target="slides/slide39.xml"/><Relationship Id="rId79" Type="http://schemas.openxmlformats.org/officeDocument/2006/relationships/slide" Target="slides/slide44.xml"/><Relationship Id="rId102" Type="http://schemas.openxmlformats.org/officeDocument/2006/relationships/slide" Target="slides/slide67.xml"/><Relationship Id="rId123" Type="http://schemas.openxmlformats.org/officeDocument/2006/relationships/slide" Target="slides/slide88.xml"/><Relationship Id="rId128" Type="http://schemas.openxmlformats.org/officeDocument/2006/relationships/slide" Target="slides/slide93.xml"/><Relationship Id="rId144" Type="http://schemas.openxmlformats.org/officeDocument/2006/relationships/slide" Target="slides/slide109.xml"/><Relationship Id="rId149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5.xml"/><Relationship Id="rId95" Type="http://schemas.openxmlformats.org/officeDocument/2006/relationships/slide" Target="slides/slide60.xml"/><Relationship Id="rId160" Type="http://schemas.openxmlformats.org/officeDocument/2006/relationships/slide" Target="slides/slide125.xml"/><Relationship Id="rId165" Type="http://schemas.openxmlformats.org/officeDocument/2006/relationships/slide" Target="slides/slide130.xml"/><Relationship Id="rId181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113" Type="http://schemas.openxmlformats.org/officeDocument/2006/relationships/slide" Target="slides/slide78.xml"/><Relationship Id="rId118" Type="http://schemas.openxmlformats.org/officeDocument/2006/relationships/slide" Target="slides/slide83.xml"/><Relationship Id="rId134" Type="http://schemas.openxmlformats.org/officeDocument/2006/relationships/slide" Target="slides/slide99.xml"/><Relationship Id="rId139" Type="http://schemas.openxmlformats.org/officeDocument/2006/relationships/slide" Target="slides/slide104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150" Type="http://schemas.openxmlformats.org/officeDocument/2006/relationships/slide" Target="slides/slide115.xml"/><Relationship Id="rId155" Type="http://schemas.openxmlformats.org/officeDocument/2006/relationships/slide" Target="slides/slide120.xml"/><Relationship Id="rId171" Type="http://schemas.openxmlformats.org/officeDocument/2006/relationships/slide" Target="slides/slide136.xml"/><Relationship Id="rId176" Type="http://schemas.openxmlformats.org/officeDocument/2006/relationships/slide" Target="slides/slide14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59" Type="http://schemas.openxmlformats.org/officeDocument/2006/relationships/slide" Target="slides/slide24.xml"/><Relationship Id="rId103" Type="http://schemas.openxmlformats.org/officeDocument/2006/relationships/slide" Target="slides/slide68.xml"/><Relationship Id="rId108" Type="http://schemas.openxmlformats.org/officeDocument/2006/relationships/slide" Target="slides/slide73.xml"/><Relationship Id="rId124" Type="http://schemas.openxmlformats.org/officeDocument/2006/relationships/slide" Target="slides/slide89.xml"/><Relationship Id="rId129" Type="http://schemas.openxmlformats.org/officeDocument/2006/relationships/slide" Target="slides/slide94.xml"/><Relationship Id="rId54" Type="http://schemas.openxmlformats.org/officeDocument/2006/relationships/slide" Target="slides/slide19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40" Type="http://schemas.openxmlformats.org/officeDocument/2006/relationships/slide" Target="slides/slide105.xml"/><Relationship Id="rId145" Type="http://schemas.openxmlformats.org/officeDocument/2006/relationships/slide" Target="slides/slide110.xml"/><Relationship Id="rId161" Type="http://schemas.openxmlformats.org/officeDocument/2006/relationships/slide" Target="slides/slide126.xml"/><Relationship Id="rId166" Type="http://schemas.openxmlformats.org/officeDocument/2006/relationships/slide" Target="slides/slide131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4.xml"/><Relationship Id="rId114" Type="http://schemas.openxmlformats.org/officeDocument/2006/relationships/slide" Target="slides/slide79.xml"/><Relationship Id="rId119" Type="http://schemas.openxmlformats.org/officeDocument/2006/relationships/slide" Target="slides/slide84.xml"/><Relationship Id="rId44" Type="http://schemas.openxmlformats.org/officeDocument/2006/relationships/slide" Target="slides/slide9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130" Type="http://schemas.openxmlformats.org/officeDocument/2006/relationships/slide" Target="slides/slide95.xml"/><Relationship Id="rId135" Type="http://schemas.openxmlformats.org/officeDocument/2006/relationships/slide" Target="slides/slide100.xml"/><Relationship Id="rId151" Type="http://schemas.openxmlformats.org/officeDocument/2006/relationships/slide" Target="slides/slide116.xml"/><Relationship Id="rId156" Type="http://schemas.openxmlformats.org/officeDocument/2006/relationships/slide" Target="slides/slide121.xml"/><Relationship Id="rId177" Type="http://schemas.openxmlformats.org/officeDocument/2006/relationships/slide" Target="slides/slide1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37.xml"/><Relationship Id="rId180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109" Type="http://schemas.openxmlformats.org/officeDocument/2006/relationships/slide" Target="slides/slide7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04" Type="http://schemas.openxmlformats.org/officeDocument/2006/relationships/slide" Target="slides/slide69.xml"/><Relationship Id="rId120" Type="http://schemas.openxmlformats.org/officeDocument/2006/relationships/slide" Target="slides/slide85.xml"/><Relationship Id="rId125" Type="http://schemas.openxmlformats.org/officeDocument/2006/relationships/slide" Target="slides/slide90.xml"/><Relationship Id="rId141" Type="http://schemas.openxmlformats.org/officeDocument/2006/relationships/slide" Target="slides/slide106.xml"/><Relationship Id="rId146" Type="http://schemas.openxmlformats.org/officeDocument/2006/relationships/slide" Target="slides/slide111.xml"/><Relationship Id="rId167" Type="http://schemas.openxmlformats.org/officeDocument/2006/relationships/slide" Target="slides/slide1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162" Type="http://schemas.openxmlformats.org/officeDocument/2006/relationships/slide" Target="slides/slide12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66" Type="http://schemas.openxmlformats.org/officeDocument/2006/relationships/slide" Target="slides/slide31.xml"/><Relationship Id="rId87" Type="http://schemas.openxmlformats.org/officeDocument/2006/relationships/slide" Target="slides/slide52.xml"/><Relationship Id="rId110" Type="http://schemas.openxmlformats.org/officeDocument/2006/relationships/slide" Target="slides/slide75.xml"/><Relationship Id="rId115" Type="http://schemas.openxmlformats.org/officeDocument/2006/relationships/slide" Target="slides/slide80.xml"/><Relationship Id="rId131" Type="http://schemas.openxmlformats.org/officeDocument/2006/relationships/slide" Target="slides/slide96.xml"/><Relationship Id="rId136" Type="http://schemas.openxmlformats.org/officeDocument/2006/relationships/slide" Target="slides/slide101.xml"/><Relationship Id="rId157" Type="http://schemas.openxmlformats.org/officeDocument/2006/relationships/slide" Target="slides/slide122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152" Type="http://schemas.openxmlformats.org/officeDocument/2006/relationships/slide" Target="slides/slide117.xml"/><Relationship Id="rId173" Type="http://schemas.openxmlformats.org/officeDocument/2006/relationships/slide" Target="slides/slide1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1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slide" Target="slides/slide70.xml"/><Relationship Id="rId126" Type="http://schemas.openxmlformats.org/officeDocument/2006/relationships/slide" Target="slides/slide91.xml"/><Relationship Id="rId147" Type="http://schemas.openxmlformats.org/officeDocument/2006/relationships/slide" Target="slides/slide112.xml"/><Relationship Id="rId168" Type="http://schemas.openxmlformats.org/officeDocument/2006/relationships/slide" Target="slides/slide1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121" Type="http://schemas.openxmlformats.org/officeDocument/2006/relationships/slide" Target="slides/slide86.xml"/><Relationship Id="rId142" Type="http://schemas.openxmlformats.org/officeDocument/2006/relationships/slide" Target="slides/slide107.xml"/><Relationship Id="rId163" Type="http://schemas.openxmlformats.org/officeDocument/2006/relationships/slide" Target="slides/slide12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1.xml"/><Relationship Id="rId67" Type="http://schemas.openxmlformats.org/officeDocument/2006/relationships/slide" Target="slides/slide32.xml"/><Relationship Id="rId116" Type="http://schemas.openxmlformats.org/officeDocument/2006/relationships/slide" Target="slides/slide81.xml"/><Relationship Id="rId137" Type="http://schemas.openxmlformats.org/officeDocument/2006/relationships/slide" Target="slides/slide102.xml"/><Relationship Id="rId158" Type="http://schemas.openxmlformats.org/officeDocument/2006/relationships/slide" Target="slides/slide1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62" Type="http://schemas.openxmlformats.org/officeDocument/2006/relationships/slide" Target="slides/slide27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111" Type="http://schemas.openxmlformats.org/officeDocument/2006/relationships/slide" Target="slides/slide76.xml"/><Relationship Id="rId132" Type="http://schemas.openxmlformats.org/officeDocument/2006/relationships/slide" Target="slides/slide97.xml"/><Relationship Id="rId153" Type="http://schemas.openxmlformats.org/officeDocument/2006/relationships/slide" Target="slides/slide118.xml"/><Relationship Id="rId174" Type="http://schemas.openxmlformats.org/officeDocument/2006/relationships/slide" Target="slides/slide139.xml"/><Relationship Id="rId179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.xml"/><Relationship Id="rId57" Type="http://schemas.openxmlformats.org/officeDocument/2006/relationships/slide" Target="slides/slide22.xml"/><Relationship Id="rId106" Type="http://schemas.openxmlformats.org/officeDocument/2006/relationships/slide" Target="slides/slide71.xml"/><Relationship Id="rId127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7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slide" Target="slides/slide66.xml"/><Relationship Id="rId122" Type="http://schemas.openxmlformats.org/officeDocument/2006/relationships/slide" Target="slides/slide87.xml"/><Relationship Id="rId143" Type="http://schemas.openxmlformats.org/officeDocument/2006/relationships/slide" Target="slides/slide108.xml"/><Relationship Id="rId148" Type="http://schemas.openxmlformats.org/officeDocument/2006/relationships/slide" Target="slides/slide113.xml"/><Relationship Id="rId164" Type="http://schemas.openxmlformats.org/officeDocument/2006/relationships/slide" Target="slides/slide129.xml"/><Relationship Id="rId169" Type="http://schemas.openxmlformats.org/officeDocument/2006/relationships/slide" Target="slides/slide1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de notas</a:t>
            </a:r>
          </a:p>
        </p:txBody>
      </p:sp>
      <p:sp>
        <p:nvSpPr>
          <p:cNvPr id="155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&lt;cabeçalho&gt;</a:t>
            </a:r>
          </a:p>
        </p:txBody>
      </p:sp>
      <p:sp>
        <p:nvSpPr>
          <p:cNvPr id="155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</a:p>
        </p:txBody>
      </p:sp>
      <p:sp>
        <p:nvSpPr>
          <p:cNvPr id="155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</a:p>
        </p:txBody>
      </p:sp>
      <p:sp>
        <p:nvSpPr>
          <p:cNvPr id="155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1B0D877-52AB-4E25-ACF2-7F50417F5E42}" type="slidenum"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CA5D0F-1750-47F6-AFB5-EBCB729928DE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98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AD84B55-D7BC-453C-A378-AAA8192DBE91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99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D03B0C-61CD-4113-999C-CACF7114BCE5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855E009-BDDA-4CAE-A090-854E496F05B9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120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BD702E2-E8EF-43F0-9CCC-E207B52D664F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127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57" name="Imagem 45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58" name="Imagem 45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Imagem 3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Imagem 3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96" name="Imagem 49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97" name="Imagem 49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35" name="Imagem 534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536" name="Imagem 53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89" name="Imagem 58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590" name="Imagem 58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28" name="Imagem 62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629" name="Imagem 62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2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82" name="Imagem 681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683" name="Imagem 682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36" name="Imagem 73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37" name="Imagem 73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76" name="Imagem 77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7" name="Imagem 77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5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15" name="Imagem 814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816" name="Imagem 81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9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8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69" name="Imagem 86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870" name="Imagem 86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08" name="Imagem 90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909" name="Imagem 90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1" name="Imagem 90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92" name="Imagem 91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47" name="Imagem 94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948" name="Imagem 94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86" name="Imagem 98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987" name="Imagem 98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Imagem 102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027" name="Imagem 102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0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9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80" name="Imagem 107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081" name="Imagem 1080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9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8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19" name="Imagem 111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120" name="Imagem 111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8" name="Imagem 115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159" name="Imagem 115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97" name="Imagem 119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198" name="Imagem 119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36" name="Imagem 123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237" name="Imagem 123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5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75" name="Imagem 1274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276" name="Imagem 127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4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3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14" name="Imagem 1313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315" name="Imagem 1314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3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5" name="Imagem 144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46" name="Imagem 145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2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53" name="Imagem 1352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354" name="Imagem 1353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2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1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92" name="Imagem 1391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393" name="Imagem 1392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1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0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31" name="Imagem 1430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432" name="Imagem 1431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0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9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70" name="Imagem 146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471" name="Imagem 1470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9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8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09" name="Imagem 150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10" name="Imagem 150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48" name="Imagem 154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49" name="Imagem 154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9" name="Imagem 19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200" name="Imagem 199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3" name="Imagem 252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254" name="Imagem 253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" name="Imagem 30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08" name="Imagem 30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61" name="Imagem 360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62" name="Imagem 361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18" name="Imagem 41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19" name="Imagem 418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FDEA815-8773-44B7-A4A0-10B4CC4658F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do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tópicosClick to edit Master text styles</a:t>
            </a:r>
          </a:p>
          <a:p>
            <a:pPr marL="514440" lvl="1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57160" lvl="2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5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00240" lvl="3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42960" lvl="4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3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840C5F0-B9E8-4962-B127-8A6914205552}" type="slidenum">
              <a:rPr lang="pt-BR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title style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tópicosClick to edit Master text styles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3CF1D9D-7A12-439C-8696-1228E84C407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7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PlaceHolder 16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3" name="PlaceHolder 17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4ABD56F8-0D3C-476F-846C-BF96F5A6C47D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4" name="PlaceHolder 18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5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556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title style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7993B2-3BBF-4E91-AA88-716953F915B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PlaceHolder 16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6" name="PlaceHolder 17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B4DF24C4-4F04-4D91-8F5B-E4A21E82FDEA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7" name="PlaceHolder 18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8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649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6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8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PlaceHolder 17"/>
          <p:cNvSpPr>
            <a:spLocks noGrp="1"/>
          </p:cNvSpPr>
          <p:nvPr>
            <p:ph type="body"/>
          </p:nvPr>
        </p:nvSpPr>
        <p:spPr>
          <a:xfrm>
            <a:off x="1676520" y="1981080"/>
            <a:ext cx="7009920" cy="41144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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Terceiro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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PlaceHolder 18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2" name="PlaceHolder 19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0BC40532-D675-49A7-971C-9075BF4DF2E1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3" name="PlaceHolder 20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5069-55A6-44B6-8CCE-F24CF82F99F4}" type="datetimeFigureOut">
              <a:rPr lang="pt-BR" smtClean="0"/>
              <a:t>20/10/2017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34303-9636-4F40-8D43-59A44312A4E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85775AF-32BE-441B-8CC7-C9603745A4C9}" type="slidenum">
              <a:rPr lang="pt-BR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do título</a:t>
            </a:r>
          </a:p>
        </p:txBody>
      </p:sp>
      <p:sp>
        <p:nvSpPr>
          <p:cNvPr id="78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3" name="PlaceHolder 1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4" name="PlaceHolder 1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38E18010-CEF4-4D38-9AB9-CBEAE04E6A83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5" name="PlaceHolder 19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6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67729F-C516-48E7-8305-4308813560F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1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6" name="PlaceHolder 1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BD300774-B5DD-498F-A662-DBF0E372D122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" name="PlaceHolder 19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8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974F417-4645-400D-A4E8-40CF79509BB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5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5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021BA50-032C-4F6A-95B6-050886AECDA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title style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tópicosClick to edit Master text styles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tópicosClick to edit Master text styles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1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92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93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F720E2B-8833-4ACC-8555-A9A81CB42DD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9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0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1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2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3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4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5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6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7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8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9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0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1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2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3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4" name="PlaceHolder 17"/>
          <p:cNvSpPr>
            <a:spLocks noGrp="1"/>
          </p:cNvSpPr>
          <p:nvPr>
            <p:ph type="body"/>
          </p:nvPr>
        </p:nvSpPr>
        <p:spPr>
          <a:xfrm>
            <a:off x="1676520" y="1981080"/>
            <a:ext cx="7009920" cy="41144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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Terceiro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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5" name="PlaceHolder 18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46" name="PlaceHolder 19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AE0E1616-AC5F-445D-BE29-FE1F6F1127A5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47" name="PlaceHolder 20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/>
    <p:bodyStyle/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8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8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9CE6AA-0EBA-4154-8A64-BC74732E381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/>
    <p:bodyStyle/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2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2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57A57DD-6D62-45B3-9B4A-0339373132D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/>
    <p:bodyStyle/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6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6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1790289-FBE5-4007-8721-51AD1A19AB9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6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/>
    <p:bodyStyle/>
    <p:otherStyle/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EED23A6-041C-4BB6-B2C9-0D55C8B57FA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/>
    <p:bodyStyle/>
    <p:otherStyle/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4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4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3567A75-0E3F-4E5E-820B-A1C9858AD8F8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/>
    <p:bodyStyle/>
    <p:otherStyle/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9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0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1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EA78960-57E0-4552-B763-09C6E1153BA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1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" name="PlaceHolder 1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3BFF0E35-F1C8-4B52-8D11-2E531BB2FD83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1" name="PlaceHolder 19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2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8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19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20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47363D4-D49E-4916-896C-075A5D21BCF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/>
    <p:bodyStyle/>
    <p:otherStyle/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5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5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23FD0B2-2AF9-4F15-827A-95B2D02B1CB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/>
    <p:bodyStyle/>
    <p:otherStyle/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9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9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9427736-2B3D-4518-BAA0-8AA57131A3B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/>
    <p:bodyStyle/>
    <p:otherStyle/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5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36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37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6D75012-966D-462C-829A-0BD67AB0C47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/>
    <p:bodyStyle/>
    <p:otherStyle/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7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7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8300C48-CA92-4CA6-90DE-5FE5D7008C4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7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do título</a:t>
            </a:r>
          </a:p>
        </p:txBody>
      </p:sp>
      <p:sp>
        <p:nvSpPr>
          <p:cNvPr id="147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/>
    <p:bodyStyle/>
    <p:otherStyle/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1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1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722F919-6603-40CC-B144-94BD6245957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1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17"/>
          <p:cNvSpPr>
            <a:spLocks noGrp="1"/>
          </p:cNvSpPr>
          <p:nvPr>
            <p:ph type="body"/>
          </p:nvPr>
        </p:nvSpPr>
        <p:spPr>
          <a:xfrm>
            <a:off x="1676520" y="1981080"/>
            <a:ext cx="7009920" cy="41144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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Terceiro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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18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5" name="PlaceHolder 19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E19850E9-2D7E-4F52-AE3B-6F3E0042D7D2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6" name="PlaceHolder 20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1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8" name="PlaceHolder 1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EF7F98C5-2D34-44D1-B56C-F4966BCAE00E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9" name="PlaceHolder 19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0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PlaceHolder 16"/>
          <p:cNvSpPr>
            <a:spLocks noGrp="1"/>
          </p:cNvSpPr>
          <p:nvPr>
            <p:ph type="title"/>
          </p:nvPr>
        </p:nvSpPr>
        <p:spPr>
          <a:xfrm>
            <a:off x="1676520" y="457200"/>
            <a:ext cx="7009920" cy="12949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1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2" name="PlaceHolder 1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CCB255F4-E9BF-49DA-A93F-C922200C54B8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3" name="PlaceHolder 19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4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PlaceHolder 16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5" name="PlaceHolder 17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5206FF18-0DC6-4D39-9885-E95C893DB03A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6" name="PlaceHolder 18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7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328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Line 1"/>
          <p:cNvSpPr/>
          <p:nvPr/>
        </p:nvSpPr>
        <p:spPr>
          <a:xfrm>
            <a:off x="266400" y="6172200"/>
            <a:ext cx="8610840" cy="0"/>
          </a:xfrm>
          <a:prstGeom prst="line">
            <a:avLst/>
          </a:prstGeom>
          <a:ln w="1260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Line 2"/>
          <p:cNvSpPr/>
          <p:nvPr/>
        </p:nvSpPr>
        <p:spPr>
          <a:xfrm>
            <a:off x="228600" y="304560"/>
            <a:ext cx="8610480" cy="0"/>
          </a:xfrm>
          <a:prstGeom prst="line">
            <a:avLst/>
          </a:prstGeom>
          <a:ln w="7632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3"/>
          <p:cNvSpPr/>
          <p:nvPr/>
        </p:nvSpPr>
        <p:spPr>
          <a:xfrm>
            <a:off x="934920" y="457200"/>
            <a:ext cx="43920" cy="847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4"/>
          <p:cNvSpPr/>
          <p:nvPr/>
        </p:nvSpPr>
        <p:spPr>
          <a:xfrm>
            <a:off x="835200" y="457200"/>
            <a:ext cx="43920" cy="745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"/>
          <p:cNvSpPr/>
          <p:nvPr/>
        </p:nvSpPr>
        <p:spPr>
          <a:xfrm>
            <a:off x="733320" y="457200"/>
            <a:ext cx="43920" cy="63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6"/>
          <p:cNvSpPr/>
          <p:nvPr/>
        </p:nvSpPr>
        <p:spPr>
          <a:xfrm>
            <a:off x="631800" y="457200"/>
            <a:ext cx="43920" cy="529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7"/>
          <p:cNvSpPr/>
          <p:nvPr/>
        </p:nvSpPr>
        <p:spPr>
          <a:xfrm>
            <a:off x="531720" y="457200"/>
            <a:ext cx="43920" cy="426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8"/>
          <p:cNvSpPr/>
          <p:nvPr/>
        </p:nvSpPr>
        <p:spPr>
          <a:xfrm>
            <a:off x="430200" y="457200"/>
            <a:ext cx="43920" cy="312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9"/>
          <p:cNvSpPr/>
          <p:nvPr/>
        </p:nvSpPr>
        <p:spPr>
          <a:xfrm>
            <a:off x="328680" y="457200"/>
            <a:ext cx="45720" cy="215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10"/>
          <p:cNvSpPr/>
          <p:nvPr/>
        </p:nvSpPr>
        <p:spPr>
          <a:xfrm>
            <a:off x="228600" y="457200"/>
            <a:ext cx="43920" cy="10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11"/>
          <p:cNvSpPr/>
          <p:nvPr/>
        </p:nvSpPr>
        <p:spPr>
          <a:xfrm>
            <a:off x="1036800" y="457200"/>
            <a:ext cx="41040" cy="95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12"/>
          <p:cNvSpPr/>
          <p:nvPr/>
        </p:nvSpPr>
        <p:spPr>
          <a:xfrm>
            <a:off x="1135080" y="457200"/>
            <a:ext cx="41040" cy="1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13"/>
          <p:cNvSpPr/>
          <p:nvPr/>
        </p:nvSpPr>
        <p:spPr>
          <a:xfrm>
            <a:off x="1231920" y="457200"/>
            <a:ext cx="42480" cy="116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14"/>
          <p:cNvSpPr/>
          <p:nvPr/>
        </p:nvSpPr>
        <p:spPr>
          <a:xfrm>
            <a:off x="1332000" y="457200"/>
            <a:ext cx="43920" cy="1269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15"/>
          <p:cNvSpPr/>
          <p:nvPr/>
        </p:nvSpPr>
        <p:spPr>
          <a:xfrm>
            <a:off x="1432080" y="457200"/>
            <a:ext cx="42480" cy="137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PlaceHolder 16"/>
          <p:cNvSpPr>
            <a:spLocks noGrp="1"/>
          </p:cNvSpPr>
          <p:nvPr>
            <p:ph type="title"/>
          </p:nvPr>
        </p:nvSpPr>
        <p:spPr>
          <a:xfrm>
            <a:off x="6303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título mestre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17"/>
          <p:cNvSpPr>
            <a:spLocks noGrp="1"/>
          </p:cNvSpPr>
          <p:nvPr>
            <p:ph type="body"/>
          </p:nvPr>
        </p:nvSpPr>
        <p:spPr>
          <a:xfrm>
            <a:off x="630360" y="1681200"/>
            <a:ext cx="3868200" cy="823680"/>
          </a:xfrm>
          <a:prstGeom prst="rect">
            <a:avLst/>
          </a:prstGeom>
        </p:spPr>
        <p:txBody>
          <a:bodyPr anchor="b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PlaceHolder 18"/>
          <p:cNvSpPr>
            <a:spLocks noGrp="1"/>
          </p:cNvSpPr>
          <p:nvPr>
            <p:ph type="body"/>
          </p:nvPr>
        </p:nvSpPr>
        <p:spPr>
          <a:xfrm>
            <a:off x="630360" y="2505240"/>
            <a:ext cx="3868200" cy="36842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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Terceiro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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PlaceHolder 19"/>
          <p:cNvSpPr>
            <a:spLocks noGrp="1"/>
          </p:cNvSpPr>
          <p:nvPr>
            <p:ph type="body"/>
          </p:nvPr>
        </p:nvSpPr>
        <p:spPr>
          <a:xfrm>
            <a:off x="4629240" y="1681200"/>
            <a:ext cx="3887280" cy="823680"/>
          </a:xfrm>
          <a:prstGeom prst="rect">
            <a:avLst/>
          </a:prstGeom>
        </p:spPr>
        <p:txBody>
          <a:bodyPr anchor="b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  <a:endParaRPr lang="en-US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PlaceHolder 20"/>
          <p:cNvSpPr>
            <a:spLocks noGrp="1"/>
          </p:cNvSpPr>
          <p:nvPr>
            <p:ph type="body"/>
          </p:nvPr>
        </p:nvSpPr>
        <p:spPr>
          <a:xfrm>
            <a:off x="4629240" y="2505240"/>
            <a:ext cx="3887280" cy="36842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tópicosClique para editar o texto mestre</a:t>
            </a:r>
          </a:p>
          <a:p>
            <a:pPr marL="743040" lvl="1" indent="-28548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"/>
            </a:pPr>
            <a:r>
              <a:rPr lang="en-US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Terceiro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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78F0"/>
              </a:buClr>
              <a:buSzPct val="70000"/>
              <a:buFont typeface="Wingdings" charset="2"/>
              <a:buChar char=""/>
            </a:pPr>
            <a:r>
              <a:rPr lang="en-US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nível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3" name="PlaceHolder 21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4" name="PlaceHolder 22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DDF3CF1B-6120-44A3-B04D-3FD7D44FDA70}" type="slidenum">
              <a:rPr lang="pt-BR" sz="1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5" name="PlaceHolder 23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pt-BR" sz="24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D9342EB-A0CA-4F22-BA14-C59E1D4E8F75}" type="slidenum">
              <a:rPr lang="pt-BR" sz="9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do título</a:t>
            </a:r>
          </a:p>
        </p:txBody>
      </p:sp>
      <p:sp>
        <p:nvSpPr>
          <p:cNvPr id="42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71.em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3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dieese.org.br/anuario/2016/Anuario_Saude_Trabalhador.pdf" TargetMode="External"/><Relationship Id="rId1" Type="http://schemas.openxmlformats.org/officeDocument/2006/relationships/slideLayout" Target="../slideLayouts/slideLayout7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7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8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8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8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dieese.org.br/anuario/2016/Anuario_Saude_Trabalhador.pdf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38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8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8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8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8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8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8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8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13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12" Type="http://schemas.openxmlformats.org/officeDocument/2006/relationships/image" Target="../media/image108.w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02.emf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frgs.br/semiologiaortopedica" TargetMode="External"/><Relationship Id="rId2" Type="http://schemas.openxmlformats.org/officeDocument/2006/relationships/hyperlink" Target="http://www.ufrgs.br/semiologiaortopedica/" TargetMode="External"/><Relationship Id="rId1" Type="http://schemas.openxmlformats.org/officeDocument/2006/relationships/slideLayout" Target="../slideLayouts/slideLayout12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ufrgs.br/semiologiaortopedica" TargetMode="External"/><Relationship Id="rId2" Type="http://schemas.openxmlformats.org/officeDocument/2006/relationships/hyperlink" Target="http://www.semiologiaortopedica.com.br/" TargetMode="External"/><Relationship Id="rId1" Type="http://schemas.openxmlformats.org/officeDocument/2006/relationships/slideLayout" Target="../slideLayouts/slideLayout12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dibody.com/treatments/carpal-tunnel.php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dibody.com/treatments/shoulder-pain.php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dibody.com/treatments/tennis-elbow.php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dibody.com/treatments/neck-pain.php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gadibody.com/treatments/hip-pain.php" TargetMode="External"/><Relationship Id="rId1" Type="http://schemas.openxmlformats.org/officeDocument/2006/relationships/slideLayout" Target="../slideLayouts/slideLayout1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www.gadibody.com/treatments/lower-back-pain.php" TargetMode="External"/><Relationship Id="rId1" Type="http://schemas.openxmlformats.org/officeDocument/2006/relationships/slideLayout" Target="../slideLayouts/slideLayout1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www.gadibody.com/treatments/sciatica.php" TargetMode="External"/><Relationship Id="rId1" Type="http://schemas.openxmlformats.org/officeDocument/2006/relationships/slideLayout" Target="../slideLayouts/slideLayout1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www.gadibody.com/treatments/knee-pain.php" TargetMode="External"/><Relationship Id="rId1" Type="http://schemas.openxmlformats.org/officeDocument/2006/relationships/slideLayout" Target="../slideLayouts/slideLayout14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ted.com/talks/elliot_krane_the_mystery_of_chronic_pain.html" TargetMode="External"/><Relationship Id="rId1" Type="http://schemas.openxmlformats.org/officeDocument/2006/relationships/slideLayout" Target="../slideLayouts/slideLayout1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dvideocenter.brighamandwomens.org/specialties/orthopedic-and-arthritis/rotator-cuff-arthroscopic-rotator-cuff-repair" TargetMode="External"/><Relationship Id="rId2" Type="http://schemas.openxmlformats.org/officeDocument/2006/relationships/hyperlink" Target="http://depts.washington.edu/msatlas/content.html#116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DnH8cs417Cw" TargetMode="External"/><Relationship Id="rId4" Type="http://schemas.openxmlformats.org/officeDocument/2006/relationships/hyperlink" Target="http://www.ufrgs.br/semiologiaortopedica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dyinmind.org/ted-tedx-why-things-hurt-ted-talk-lorimer-moseley/" TargetMode="External"/><Relationship Id="rId2" Type="http://schemas.openxmlformats.org/officeDocument/2006/relationships/hyperlink" Target="http://www.ted.com/talks/elliot_krane_the_mystery_of_chronic_pain.html" TargetMode="Externa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36.jpeg"/><Relationship Id="rId4" Type="http://schemas.openxmlformats.org/officeDocument/2006/relationships/hyperlink" Target="http://mdvideocenter.brighamandwomens.org/specialties/orthopedic-and-arthritis/rotator-cuff-arthroscopic-rotator-cuff-repair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CustomShape 1"/>
          <p:cNvSpPr/>
          <p:nvPr/>
        </p:nvSpPr>
        <p:spPr>
          <a:xfrm>
            <a:off x="0" y="742680"/>
            <a:ext cx="9143640" cy="4115520"/>
          </a:xfrm>
          <a:prstGeom prst="rect">
            <a:avLst/>
          </a:prstGeom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Distúrbios Osteomusculares Relacionados ao Trabalho – DORT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Maria Ines Azambuja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Maria Carlota Borba Brum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Maria Cecilia Verçoza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Jose Heitor Machado Fernandes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Em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Duncan, Schmidt. Giugliani e cols, </a:t>
            </a:r>
            <a:r>
              <a:rPr lang="pt-BR" sz="240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Medicina Ambulatorial 2014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TextShape 1"/>
          <p:cNvSpPr txBox="1"/>
          <p:nvPr/>
        </p:nvSpPr>
        <p:spPr>
          <a:xfrm>
            <a:off x="6303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10 Health Conditions </a:t>
            </a:r>
            <a:r>
              <a:rPr lang="en-US" sz="2000" b="1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Reported By People Ages 40 to 64, 2004-2010, US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0" name="TextShape 2"/>
          <p:cNvSpPr txBox="1"/>
          <p:nvPr/>
        </p:nvSpPr>
        <p:spPr>
          <a:xfrm>
            <a:off x="152280" y="1981080"/>
            <a:ext cx="4346280" cy="4208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</a:pPr>
            <a:r>
              <a:rPr lang="en-US" sz="285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Causing Difficulty With Physical Function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Arthritis/rheumatism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Back/neck problems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Other musculoskeletal conditions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Fracture/bone/joint injury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Depression/anxiety/emotional problems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Weight problem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Lung/breathing problem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Nervous system condition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Heart problem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57280" indent="-5569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Diabetes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1" name="TextShape 3"/>
          <p:cNvSpPr txBox="1"/>
          <p:nvPr/>
        </p:nvSpPr>
        <p:spPr>
          <a:xfrm>
            <a:off x="4629240" y="1981080"/>
            <a:ext cx="3981240" cy="4208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</a:pPr>
            <a:r>
              <a:rPr lang="en-US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Causing Them to Need Help With Daily Activites or Personal Care*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Back/neck problems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Arthritis/rheumatism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Depression/anxiety/emotional problem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Nervous system condition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Diabetes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Hypertension 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Heart problem 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Other musculoskeletal conditions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Lung/breathing problem </a:t>
            </a: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Arial"/>
              <a:buAutoNum type="arabicPeriod"/>
            </a:pPr>
            <a:r>
              <a:rPr lang="en-US" sz="2800" strike="noStrike" spc="-1">
                <a:solidFill>
                  <a:srgbClr val="E6E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Fracture/bone/joint injury 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2" name="CustomShape 4"/>
          <p:cNvSpPr/>
          <p:nvPr/>
        </p:nvSpPr>
        <p:spPr>
          <a:xfrm>
            <a:off x="1531080" y="5372280"/>
            <a:ext cx="486432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*Instrumental activities of daily living or activities of daily living.
</a:t>
            </a:r>
            <a:r>
              <a:rPr lang="pt-BR" sz="135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Source:</a:t>
            </a:r>
            <a:r>
              <a:rPr lang="pt-BR" sz="13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National Health Interview Survey, 2004-2010.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CustomShape 1"/>
          <p:cNvSpPr/>
          <p:nvPr/>
        </p:nvSpPr>
        <p:spPr>
          <a:xfrm>
            <a:off x="0" y="39240"/>
            <a:ext cx="9143640" cy="164484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Qual a diferença entre 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Lombalgia,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Lombociatalgia  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e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Ciática 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?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Lombalgias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são todas as condições de dor, com ou sem rigidez, localizadas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na </a:t>
            </a:r>
            <a:r>
              <a:rPr lang="pt-BR" sz="1600" b="1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região inferior do dorso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,  em uma área situada entre o último arco costal e a prega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glútea.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5" name="CustomShape 2"/>
          <p:cNvSpPr/>
          <p:nvPr/>
        </p:nvSpPr>
        <p:spPr>
          <a:xfrm>
            <a:off x="4462200" y="2538360"/>
            <a:ext cx="218880" cy="162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6" name="CustomShape 3"/>
          <p:cNvSpPr/>
          <p:nvPr/>
        </p:nvSpPr>
        <p:spPr>
          <a:xfrm>
            <a:off x="0" y="5051880"/>
            <a:ext cx="9143640" cy="179568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Lombociatalgia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. É a dor que se irradia da região lombar, acima conceituada,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para um ou ambos os membros inferiores, ultrapassando os joelhos.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Ciatalgia / Ciática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. É a dor que tem início na raiz da coxa, uni ou bilateralmente, </a:t>
            </a:r>
            <a:r>
              <a:rPr lang="pt-BR" sz="1600" b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ultrapassando o(s) joelho(s)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e alcançando, na maioria das vezes, o pé homolateral, acompanhada ou não de déficit motor e/ou sensitivo.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7" name="CustomShape 4"/>
          <p:cNvSpPr/>
          <p:nvPr/>
        </p:nvSpPr>
        <p:spPr>
          <a:xfrm>
            <a:off x="5004000" y="4725000"/>
            <a:ext cx="374400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8" name="CustomShape 5"/>
          <p:cNvSpPr/>
          <p:nvPr/>
        </p:nvSpPr>
        <p:spPr>
          <a:xfrm>
            <a:off x="251640" y="4653000"/>
            <a:ext cx="424800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9" name="CustomShape 6"/>
          <p:cNvSpPr/>
          <p:nvPr/>
        </p:nvSpPr>
        <p:spPr>
          <a:xfrm>
            <a:off x="1475640" y="3501000"/>
            <a:ext cx="71640" cy="287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0" name="CustomShape 7"/>
          <p:cNvSpPr/>
          <p:nvPr/>
        </p:nvSpPr>
        <p:spPr>
          <a:xfrm>
            <a:off x="5580000" y="3645000"/>
            <a:ext cx="45360" cy="431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1" name="CustomShape 8"/>
          <p:cNvSpPr/>
          <p:nvPr/>
        </p:nvSpPr>
        <p:spPr>
          <a:xfrm>
            <a:off x="7524360" y="3789000"/>
            <a:ext cx="71640" cy="359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22" name="Imagem 1921"/>
          <p:cNvPicPr/>
          <p:nvPr/>
        </p:nvPicPr>
        <p:blipFill>
          <a:blip r:embed="rId3" cstate="print"/>
          <a:stretch/>
        </p:blipFill>
        <p:spPr>
          <a:xfrm>
            <a:off x="368280" y="1689120"/>
            <a:ext cx="4381560" cy="3289320"/>
          </a:xfrm>
          <a:prstGeom prst="rect">
            <a:avLst/>
          </a:prstGeom>
          <a:ln>
            <a:noFill/>
          </a:ln>
        </p:spPr>
      </p:pic>
      <p:pic>
        <p:nvPicPr>
          <p:cNvPr id="1923" name="Imagem 1922"/>
          <p:cNvPicPr/>
          <p:nvPr/>
        </p:nvPicPr>
        <p:blipFill>
          <a:blip r:embed="rId4" cstate="print"/>
          <a:stretch/>
        </p:blipFill>
        <p:spPr>
          <a:xfrm>
            <a:off x="4788000" y="1905120"/>
            <a:ext cx="4165560" cy="31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2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2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35FABD8-9FEF-4FD1-8696-93DC090DEC6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927" name="Picture 4"/>
          <p:cNvPicPr/>
          <p:nvPr/>
        </p:nvPicPr>
        <p:blipFill>
          <a:blip r:embed="rId2" cstate="print"/>
          <a:stretch/>
        </p:blipFill>
        <p:spPr>
          <a:xfrm>
            <a:off x="395280" y="582480"/>
            <a:ext cx="8280000" cy="5651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8" name="Picture 2"/>
          <p:cNvPicPr/>
          <p:nvPr/>
        </p:nvPicPr>
        <p:blipFill>
          <a:blip r:embed="rId2" cstate="print"/>
          <a:stretch/>
        </p:blipFill>
        <p:spPr>
          <a:xfrm>
            <a:off x="251640" y="93240"/>
            <a:ext cx="8496720" cy="6764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3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3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D5D4111-BF21-47FC-BAC0-33E6E74997E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32" name="TextShape 4"/>
          <p:cNvSpPr txBox="1"/>
          <p:nvPr/>
        </p:nvSpPr>
        <p:spPr>
          <a:xfrm>
            <a:off x="457200" y="274680"/>
            <a:ext cx="8507160" cy="1142640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Terminologia da Hérnia Discal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33" name="TextShape 5"/>
          <p:cNvSpPr txBox="1"/>
          <p:nvPr/>
        </p:nvSpPr>
        <p:spPr>
          <a:xfrm>
            <a:off x="3419640" y="1413000"/>
            <a:ext cx="5544720" cy="544464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/>
          <a:lstStyle/>
          <a:p>
            <a:pPr marL="343080" indent="-342720">
              <a:lnSpc>
                <a:spcPct val="9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en-US" sz="24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hérnia discal</a:t>
            </a:r>
            <a:r>
              <a:rPr lang="en-US" sz="2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pode ser: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1-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i="1" u="sng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Contida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aqui existe</a:t>
            </a: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i="1" u="sng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protusão</a:t>
            </a: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 as fibras anulares intactas ou rompidas, mas contendo o material nuclear;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2-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i="1" u="sng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Não contida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o material nuclear rompeu através do anel, com as seguintes sub-variedades: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a-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i="1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extrusa</a:t>
            </a:r>
            <a:r>
              <a:rPr lang="en-US" sz="2400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lang="en-US" sz="2400" b="1" i="1" u="sng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subligamentar</a:t>
            </a:r>
            <a:r>
              <a:rPr lang="en-US" sz="2400" b="1" i="1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ou t</a:t>
            </a:r>
            <a:r>
              <a:rPr lang="en-US" sz="2400" b="1" i="1" u="sng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ransligamentar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b-</a:t>
            </a: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i="1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sequestrada</a:t>
            </a:r>
            <a:r>
              <a:rPr lang="en-US" sz="2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caída dentro do canal vertebral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34" name="Picture 5"/>
          <p:cNvPicPr/>
          <p:nvPr/>
        </p:nvPicPr>
        <p:blipFill>
          <a:blip r:embed="rId2" cstate="print"/>
          <a:stretch/>
        </p:blipFill>
        <p:spPr>
          <a:xfrm>
            <a:off x="0" y="1413000"/>
            <a:ext cx="3276360" cy="5444640"/>
          </a:xfrm>
          <a:prstGeom prst="rect">
            <a:avLst/>
          </a:prstGeom>
          <a:ln w="9360">
            <a:noFill/>
          </a:ln>
        </p:spPr>
      </p:pic>
      <p:sp>
        <p:nvSpPr>
          <p:cNvPr id="1935" name="CustomShape 6"/>
          <p:cNvSpPr/>
          <p:nvPr/>
        </p:nvSpPr>
        <p:spPr>
          <a:xfrm>
            <a:off x="1979640" y="2421000"/>
            <a:ext cx="360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6" name="CustomShape 7"/>
          <p:cNvSpPr/>
          <p:nvPr/>
        </p:nvSpPr>
        <p:spPr>
          <a:xfrm>
            <a:off x="1908000" y="3357720"/>
            <a:ext cx="360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7" name="CustomShape 8"/>
          <p:cNvSpPr/>
          <p:nvPr/>
        </p:nvSpPr>
        <p:spPr>
          <a:xfrm>
            <a:off x="1835280" y="4437000"/>
            <a:ext cx="504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8" name="CustomShape 9"/>
          <p:cNvSpPr/>
          <p:nvPr/>
        </p:nvSpPr>
        <p:spPr>
          <a:xfrm>
            <a:off x="1835280" y="5877000"/>
            <a:ext cx="504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2b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9" name="CustomShape 10"/>
          <p:cNvSpPr/>
          <p:nvPr/>
        </p:nvSpPr>
        <p:spPr>
          <a:xfrm>
            <a:off x="1476360" y="2997360"/>
            <a:ext cx="1223640" cy="3337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Protusão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0" name="CustomShape 11"/>
          <p:cNvSpPr/>
          <p:nvPr/>
        </p:nvSpPr>
        <p:spPr>
          <a:xfrm>
            <a:off x="1547640" y="4149720"/>
            <a:ext cx="1007640" cy="3337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Extrusa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1" name="CustomShape 12"/>
          <p:cNvSpPr/>
          <p:nvPr/>
        </p:nvSpPr>
        <p:spPr>
          <a:xfrm>
            <a:off x="1547640" y="5516640"/>
            <a:ext cx="1510920" cy="33372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Sequestrada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2" name="CustomShape 13"/>
          <p:cNvSpPr/>
          <p:nvPr/>
        </p:nvSpPr>
        <p:spPr>
          <a:xfrm>
            <a:off x="1476360" y="2133720"/>
            <a:ext cx="1800000" cy="3337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Degeneração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3" name="CustomShape 14"/>
          <p:cNvSpPr/>
          <p:nvPr/>
        </p:nvSpPr>
        <p:spPr>
          <a:xfrm>
            <a:off x="2627280" y="1916280"/>
            <a:ext cx="720360" cy="187272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4" name="CustomShape 15"/>
          <p:cNvSpPr/>
          <p:nvPr/>
        </p:nvSpPr>
        <p:spPr>
          <a:xfrm>
            <a:off x="2700360" y="4221000"/>
            <a:ext cx="647280" cy="22316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TextShape 1"/>
          <p:cNvSpPr txBox="1"/>
          <p:nvPr/>
        </p:nvSpPr>
        <p:spPr>
          <a:xfrm>
            <a:off x="457200" y="764640"/>
            <a:ext cx="8229240" cy="5361120"/>
          </a:xfrm>
          <a:prstGeom prst="rect">
            <a:avLst/>
          </a:prstGeom>
          <a:solidFill>
            <a:srgbClr val="E6B9B8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que são: </a:t>
            </a:r>
            <a:r>
              <a:rPr lang="en-US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Protusão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 </a:t>
            </a:r>
            <a:r>
              <a:rPr lang="en-US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Hérnia de Disco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</a:t>
            </a: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Protusão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é o abaulamento do disco resultante de alteração degenerativa do anel fibroso.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</a:t>
            </a: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Hérnia Discal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ocorre quando o material do núcleo pulposo desloca-se através da ruptura do anel fibroso devido à fissura radial do anel.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JOVENS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Lombalgia mecânica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Prolapso do disco intervertebral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Espondilolistese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Fratura vertebral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Espondilite anquilosante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Coccidinia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Infecções piogênicas ou tuberculosas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Estenose espinhal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7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Causas comuns de queixas no dorso nos vários grupos etários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MEIA-IDADE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Lombalgia mecânica, incluindo osteoartrose primária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Prolapso do disco intervertebral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Doença de Scheuermenn e fratura antiga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Espondilolistese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Artrite reumatóide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Estenose espinal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Doença de Paget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Coccidinia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Metástase na coluna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Osteíte piogênica da coluna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9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Causas comuns de queixas no dorso nos vários grupos etários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IDOSOS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Osteoartrose primária e secundária da coluna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Cifose senil verdadeira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Osteoporose com ou sem fratura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Osteomalacia com ou sem fratura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Metástases na coluna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51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Causas comuns de queixas no dorso nos vários grupos etários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2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10520" cy="6857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Line 1"/>
          <p:cNvSpPr/>
          <p:nvPr/>
        </p:nvSpPr>
        <p:spPr>
          <a:xfrm>
            <a:off x="251280" y="3284640"/>
            <a:ext cx="8281080" cy="7200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4" name="Line 2"/>
          <p:cNvSpPr/>
          <p:nvPr/>
        </p:nvSpPr>
        <p:spPr>
          <a:xfrm>
            <a:off x="251280" y="3861000"/>
            <a:ext cx="8209080" cy="7200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5" name="CustomShape 3"/>
          <p:cNvSpPr/>
          <p:nvPr/>
        </p:nvSpPr>
        <p:spPr>
          <a:xfrm>
            <a:off x="0" y="4077000"/>
            <a:ext cx="827280" cy="1736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Posterior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6" name="CustomShape 4"/>
          <p:cNvSpPr/>
          <p:nvPr/>
        </p:nvSpPr>
        <p:spPr>
          <a:xfrm>
            <a:off x="179640" y="1052640"/>
            <a:ext cx="1151640" cy="1187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Comparti-mento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Anterior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7" name="CustomShape 5"/>
          <p:cNvSpPr/>
          <p:nvPr/>
        </p:nvSpPr>
        <p:spPr>
          <a:xfrm>
            <a:off x="8172360" y="3357000"/>
            <a:ext cx="971280" cy="913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 Médio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8" name="Imagem 1957"/>
          <p:cNvPicPr/>
          <p:nvPr/>
        </p:nvPicPr>
        <p:blipFill>
          <a:blip r:embed="rId2" cstate="print"/>
          <a:stretch/>
        </p:blipFill>
        <p:spPr>
          <a:xfrm>
            <a:off x="609480" y="12600"/>
            <a:ext cx="7848720" cy="683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CustomShape 1"/>
          <p:cNvSpPr/>
          <p:nvPr/>
        </p:nvSpPr>
        <p:spPr>
          <a:xfrm>
            <a:off x="2914560" y="5143680"/>
            <a:ext cx="342864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350" u="sng" strike="noStrike" spc="-1">
                <a:solidFill>
                  <a:srgbClr val="3399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http://www.dieese.org.br/anuario/2016/Anuario_Saude_Trabalhador.pdf</a:t>
            </a:r>
            <a:r>
              <a:rPr lang="pt-BR" sz="13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4" name="Picture 7"/>
          <p:cNvPicPr/>
          <p:nvPr/>
        </p:nvPicPr>
        <p:blipFill>
          <a:blip r:embed="rId3" cstate="print"/>
          <a:stretch/>
        </p:blipFill>
        <p:spPr>
          <a:xfrm>
            <a:off x="1943280" y="1200240"/>
            <a:ext cx="5178960" cy="381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60" name="TextShape 2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8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Funcionalmente a coluna lombar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pode ser dividida em </a:t>
            </a:r>
            <a:r>
              <a:rPr lang="en-US" sz="2800" b="1" i="1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 anterior, médio e posterior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; cada compartimento constitui uma unidade mecânica funcional.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 anterior 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constituído pelos corpos vertebrais e pelo disco intervertebral; é adaptado à absorção de choques e a suportar peso.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 médio 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formado pelo canal raquidiano e pelos pedículos.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 posterior 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protege posteriormente os elementos neurais e é o responsável pelo </a:t>
            </a:r>
            <a:r>
              <a:rPr lang="en-US" sz="240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direcionamento das unidades funcionais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nos movimentos de flexão anterior e extensão, flexão lateral e rotação.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6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6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C27590F-7ECC-4CCA-9E8D-99799941B60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64" name="TextShape 4"/>
          <p:cNvSpPr txBox="1"/>
          <p:nvPr/>
        </p:nvSpPr>
        <p:spPr>
          <a:xfrm>
            <a:off x="457200" y="274680"/>
            <a:ext cx="8229240" cy="417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000" b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Exame Físico Coluna Lombar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65" name="Line 5"/>
          <p:cNvSpPr/>
          <p:nvPr/>
        </p:nvSpPr>
        <p:spPr>
          <a:xfrm>
            <a:off x="4500360" y="1989000"/>
            <a:ext cx="7192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6" name="CustomShape 6"/>
          <p:cNvSpPr/>
          <p:nvPr/>
        </p:nvSpPr>
        <p:spPr>
          <a:xfrm>
            <a:off x="250920" y="1989000"/>
            <a:ext cx="2887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7" name="CustomShape 7"/>
          <p:cNvSpPr/>
          <p:nvPr/>
        </p:nvSpPr>
        <p:spPr>
          <a:xfrm>
            <a:off x="5796000" y="3213000"/>
            <a:ext cx="6472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8" name="CustomShape 8"/>
          <p:cNvSpPr/>
          <p:nvPr/>
        </p:nvSpPr>
        <p:spPr>
          <a:xfrm>
            <a:off x="4932360" y="5229360"/>
            <a:ext cx="576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9" name="Line 9"/>
          <p:cNvSpPr/>
          <p:nvPr/>
        </p:nvSpPr>
        <p:spPr>
          <a:xfrm>
            <a:off x="179280" y="2349360"/>
            <a:ext cx="10792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70" name="Imagem 1969"/>
          <p:cNvPicPr/>
          <p:nvPr/>
        </p:nvPicPr>
        <p:blipFill>
          <a:blip r:embed="rId2" cstate="print"/>
          <a:stretch/>
        </p:blipFill>
        <p:spPr>
          <a:xfrm>
            <a:off x="127080" y="1612800"/>
            <a:ext cx="9004320" cy="379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359E76F-2030-408C-814C-34C5C4F37B4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4" name="CustomShape 4"/>
          <p:cNvSpPr/>
          <p:nvPr/>
        </p:nvSpPr>
        <p:spPr>
          <a:xfrm>
            <a:off x="5435640" y="2276640"/>
            <a:ext cx="1512360" cy="57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Sinal de Betcherew  (3)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5" name="CustomShape 5"/>
          <p:cNvSpPr/>
          <p:nvPr/>
        </p:nvSpPr>
        <p:spPr>
          <a:xfrm>
            <a:off x="1763640" y="2492280"/>
            <a:ext cx="2156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;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6" name="Line 6"/>
          <p:cNvSpPr/>
          <p:nvPr/>
        </p:nvSpPr>
        <p:spPr>
          <a:xfrm>
            <a:off x="755640" y="1341360"/>
            <a:ext cx="187164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7" name="Line 7"/>
          <p:cNvSpPr/>
          <p:nvPr/>
        </p:nvSpPr>
        <p:spPr>
          <a:xfrm>
            <a:off x="755640" y="1699920"/>
            <a:ext cx="1512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8" name="Line 8"/>
          <p:cNvSpPr/>
          <p:nvPr/>
        </p:nvSpPr>
        <p:spPr>
          <a:xfrm>
            <a:off x="826920" y="2060280"/>
            <a:ext cx="8650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9" name="Line 9"/>
          <p:cNvSpPr/>
          <p:nvPr/>
        </p:nvSpPr>
        <p:spPr>
          <a:xfrm>
            <a:off x="4787640" y="1196640"/>
            <a:ext cx="2376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0" name="Line 10"/>
          <p:cNvSpPr/>
          <p:nvPr/>
        </p:nvSpPr>
        <p:spPr>
          <a:xfrm>
            <a:off x="4787640" y="1484280"/>
            <a:ext cx="1944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81" name="Imagem 1980"/>
          <p:cNvPicPr/>
          <p:nvPr/>
        </p:nvPicPr>
        <p:blipFill>
          <a:blip r:embed="rId2" cstate="print"/>
          <a:stretch/>
        </p:blipFill>
        <p:spPr>
          <a:xfrm>
            <a:off x="609480" y="825480"/>
            <a:ext cx="3848040" cy="4597560"/>
          </a:xfrm>
          <a:prstGeom prst="rect">
            <a:avLst/>
          </a:prstGeom>
          <a:ln>
            <a:noFill/>
          </a:ln>
        </p:spPr>
      </p:pic>
      <p:pic>
        <p:nvPicPr>
          <p:cNvPr id="1982" name="Imagem 1981"/>
          <p:cNvPicPr/>
          <p:nvPr/>
        </p:nvPicPr>
        <p:blipFill>
          <a:blip r:embed="rId3" cstate="print"/>
          <a:stretch/>
        </p:blipFill>
        <p:spPr>
          <a:xfrm>
            <a:off x="4597560" y="685800"/>
            <a:ext cx="3403440" cy="504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8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8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1DCCC53-ED0B-42EB-9FC0-FB01B20903B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86" name="CustomShape 4"/>
          <p:cNvSpPr/>
          <p:nvPr/>
        </p:nvSpPr>
        <p:spPr>
          <a:xfrm>
            <a:off x="5435640" y="2276640"/>
            <a:ext cx="1512360" cy="57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Sinal de Betcherew  (3)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7" name="CustomShape 5"/>
          <p:cNvSpPr/>
          <p:nvPr/>
        </p:nvSpPr>
        <p:spPr>
          <a:xfrm>
            <a:off x="1763640" y="2492280"/>
            <a:ext cx="2156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;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8" name="Line 6"/>
          <p:cNvSpPr/>
          <p:nvPr/>
        </p:nvSpPr>
        <p:spPr>
          <a:xfrm>
            <a:off x="755640" y="1341360"/>
            <a:ext cx="187164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9" name="Line 7"/>
          <p:cNvSpPr/>
          <p:nvPr/>
        </p:nvSpPr>
        <p:spPr>
          <a:xfrm>
            <a:off x="755640" y="1699920"/>
            <a:ext cx="1512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0" name="Line 8"/>
          <p:cNvSpPr/>
          <p:nvPr/>
        </p:nvSpPr>
        <p:spPr>
          <a:xfrm>
            <a:off x="826920" y="2060280"/>
            <a:ext cx="8650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1" name="Line 9"/>
          <p:cNvSpPr/>
          <p:nvPr/>
        </p:nvSpPr>
        <p:spPr>
          <a:xfrm>
            <a:off x="4787640" y="1196640"/>
            <a:ext cx="2376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2" name="Line 10"/>
          <p:cNvSpPr/>
          <p:nvPr/>
        </p:nvSpPr>
        <p:spPr>
          <a:xfrm>
            <a:off x="4787640" y="1484280"/>
            <a:ext cx="1944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3" name="Imagem 1992"/>
          <p:cNvPicPr/>
          <p:nvPr/>
        </p:nvPicPr>
        <p:blipFill>
          <a:blip r:embed="rId2" cstate="print"/>
          <a:stretch/>
        </p:blipFill>
        <p:spPr>
          <a:xfrm>
            <a:off x="609480" y="825480"/>
            <a:ext cx="3848040" cy="4597560"/>
          </a:xfrm>
          <a:prstGeom prst="rect">
            <a:avLst/>
          </a:prstGeom>
          <a:ln>
            <a:noFill/>
          </a:ln>
        </p:spPr>
      </p:pic>
      <p:pic>
        <p:nvPicPr>
          <p:cNvPr id="1994" name="Imagem 1993"/>
          <p:cNvPicPr/>
          <p:nvPr/>
        </p:nvPicPr>
        <p:blipFill>
          <a:blip r:embed="rId3" cstate="print"/>
          <a:stretch/>
        </p:blipFill>
        <p:spPr>
          <a:xfrm>
            <a:off x="4597560" y="685800"/>
            <a:ext cx="3403440" cy="504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TextShape 1"/>
          <p:cNvSpPr txBox="1"/>
          <p:nvPr/>
        </p:nvSpPr>
        <p:spPr>
          <a:xfrm>
            <a:off x="457200" y="274680"/>
            <a:ext cx="8229240" cy="92196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Nível Neurológico </a:t>
            </a:r>
            <a:r>
              <a:rPr lang="en-US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L4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96" name="Picture 2"/>
          <p:cNvPicPr/>
          <p:nvPr/>
        </p:nvPicPr>
        <p:blipFill>
          <a:blip r:embed="rId2" cstate="print"/>
          <a:stretch/>
        </p:blipFill>
        <p:spPr>
          <a:xfrm>
            <a:off x="2050920" y="1276200"/>
            <a:ext cx="5257440" cy="5395680"/>
          </a:xfrm>
          <a:prstGeom prst="rect">
            <a:avLst/>
          </a:prstGeom>
          <a:ln>
            <a:noFill/>
          </a:ln>
        </p:spPr>
      </p:pic>
      <p:sp>
        <p:nvSpPr>
          <p:cNvPr id="1997" name="CustomShape 2"/>
          <p:cNvSpPr/>
          <p:nvPr/>
        </p:nvSpPr>
        <p:spPr>
          <a:xfrm>
            <a:off x="1619280" y="3645000"/>
            <a:ext cx="576000" cy="2617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8" name="Line 3"/>
          <p:cNvSpPr/>
          <p:nvPr/>
        </p:nvSpPr>
        <p:spPr>
          <a:xfrm>
            <a:off x="3779640" y="1773000"/>
            <a:ext cx="504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9" name="Line 4"/>
          <p:cNvSpPr/>
          <p:nvPr/>
        </p:nvSpPr>
        <p:spPr>
          <a:xfrm>
            <a:off x="4500360" y="3500280"/>
            <a:ext cx="5032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0" name="Line 5"/>
          <p:cNvSpPr/>
          <p:nvPr/>
        </p:nvSpPr>
        <p:spPr>
          <a:xfrm>
            <a:off x="3779640" y="5229000"/>
            <a:ext cx="792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TextShape 1"/>
          <p:cNvSpPr txBox="1"/>
          <p:nvPr/>
        </p:nvSpPr>
        <p:spPr>
          <a:xfrm>
            <a:off x="457200" y="274680"/>
            <a:ext cx="8229240" cy="85068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Nível Neurológico </a:t>
            </a:r>
            <a:r>
              <a:rPr lang="en-US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L5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02" name="Picture 2"/>
          <p:cNvPicPr/>
          <p:nvPr/>
        </p:nvPicPr>
        <p:blipFill>
          <a:blip r:embed="rId2" cstate="print"/>
          <a:stretch/>
        </p:blipFill>
        <p:spPr>
          <a:xfrm>
            <a:off x="1274760" y="1125360"/>
            <a:ext cx="6681600" cy="5547960"/>
          </a:xfrm>
          <a:prstGeom prst="rect">
            <a:avLst/>
          </a:prstGeom>
          <a:ln>
            <a:noFill/>
          </a:ln>
        </p:spPr>
      </p:pic>
      <p:sp>
        <p:nvSpPr>
          <p:cNvPr id="2003" name="CustomShape 2"/>
          <p:cNvSpPr/>
          <p:nvPr/>
        </p:nvSpPr>
        <p:spPr>
          <a:xfrm>
            <a:off x="755640" y="3860640"/>
            <a:ext cx="502920" cy="2887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4" name="Line 3"/>
          <p:cNvSpPr/>
          <p:nvPr/>
        </p:nvSpPr>
        <p:spPr>
          <a:xfrm>
            <a:off x="3419280" y="1699920"/>
            <a:ext cx="64764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5" name="Line 4"/>
          <p:cNvSpPr/>
          <p:nvPr/>
        </p:nvSpPr>
        <p:spPr>
          <a:xfrm>
            <a:off x="4284360" y="3213000"/>
            <a:ext cx="648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6" name="Line 5"/>
          <p:cNvSpPr/>
          <p:nvPr/>
        </p:nvSpPr>
        <p:spPr>
          <a:xfrm>
            <a:off x="4427280" y="4652640"/>
            <a:ext cx="936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TextShape 1"/>
          <p:cNvSpPr txBox="1"/>
          <p:nvPr/>
        </p:nvSpPr>
        <p:spPr>
          <a:xfrm>
            <a:off x="457200" y="274680"/>
            <a:ext cx="8229240" cy="85068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Nível Neurológico </a:t>
            </a:r>
            <a:r>
              <a:rPr lang="en-US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08" name="Picture 2"/>
          <p:cNvPicPr/>
          <p:nvPr/>
        </p:nvPicPr>
        <p:blipFill>
          <a:blip r:embed="rId2" cstate="print"/>
          <a:stretch/>
        </p:blipFill>
        <p:spPr>
          <a:xfrm>
            <a:off x="2195640" y="1144440"/>
            <a:ext cx="4752720" cy="5436720"/>
          </a:xfrm>
          <a:prstGeom prst="rect">
            <a:avLst/>
          </a:prstGeom>
          <a:ln>
            <a:noFill/>
          </a:ln>
        </p:spPr>
      </p:pic>
      <p:sp>
        <p:nvSpPr>
          <p:cNvPr id="2009" name="CustomShape 2"/>
          <p:cNvSpPr/>
          <p:nvPr/>
        </p:nvSpPr>
        <p:spPr>
          <a:xfrm>
            <a:off x="2268360" y="4149720"/>
            <a:ext cx="647280" cy="215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0" name="Line 3"/>
          <p:cNvSpPr/>
          <p:nvPr/>
        </p:nvSpPr>
        <p:spPr>
          <a:xfrm>
            <a:off x="3924000" y="1628640"/>
            <a:ext cx="360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1" name="Line 4"/>
          <p:cNvSpPr/>
          <p:nvPr/>
        </p:nvSpPr>
        <p:spPr>
          <a:xfrm>
            <a:off x="4356000" y="3141360"/>
            <a:ext cx="5032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2" name="Line 5"/>
          <p:cNvSpPr/>
          <p:nvPr/>
        </p:nvSpPr>
        <p:spPr>
          <a:xfrm>
            <a:off x="4356000" y="5157720"/>
            <a:ext cx="792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TextShape 1"/>
          <p:cNvSpPr txBox="1"/>
          <p:nvPr/>
        </p:nvSpPr>
        <p:spPr>
          <a:xfrm>
            <a:off x="457200" y="274680"/>
            <a:ext cx="8229240" cy="48960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Nervo femoral   &amp;   Nervo Ciático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14" name="Picture 2"/>
          <p:cNvPicPr/>
          <p:nvPr/>
        </p:nvPicPr>
        <p:blipFill>
          <a:blip r:embed="rId2" cstate="print"/>
          <a:stretch/>
        </p:blipFill>
        <p:spPr>
          <a:xfrm>
            <a:off x="1115640" y="836640"/>
            <a:ext cx="6711120" cy="5738040"/>
          </a:xfrm>
          <a:prstGeom prst="rect">
            <a:avLst/>
          </a:prstGeom>
          <a:ln>
            <a:noFill/>
          </a:ln>
        </p:spPr>
      </p:pic>
      <p:sp>
        <p:nvSpPr>
          <p:cNvPr id="2015" name="CustomShape 2"/>
          <p:cNvSpPr/>
          <p:nvPr/>
        </p:nvSpPr>
        <p:spPr>
          <a:xfrm flipV="1">
            <a:off x="6732360" y="5660640"/>
            <a:ext cx="503640" cy="647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6" name="CustomShape 3"/>
          <p:cNvSpPr/>
          <p:nvPr/>
        </p:nvSpPr>
        <p:spPr>
          <a:xfrm rot="16200000">
            <a:off x="1727640" y="5553720"/>
            <a:ext cx="611640" cy="46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018" name="Picture 2"/>
          <p:cNvPicPr/>
          <p:nvPr/>
        </p:nvPicPr>
        <p:blipFill>
          <a:blip r:embed="rId2" cstate="print"/>
          <a:stretch/>
        </p:blipFill>
        <p:spPr>
          <a:xfrm>
            <a:off x="2603520" y="189000"/>
            <a:ext cx="4115880" cy="6479640"/>
          </a:xfrm>
          <a:prstGeom prst="rect">
            <a:avLst/>
          </a:prstGeom>
          <a:ln w="9360">
            <a:noFill/>
          </a:ln>
        </p:spPr>
      </p:pic>
      <p:sp>
        <p:nvSpPr>
          <p:cNvPr id="2019" name="CustomShape 2"/>
          <p:cNvSpPr/>
          <p:nvPr/>
        </p:nvSpPr>
        <p:spPr>
          <a:xfrm>
            <a:off x="826920" y="3573360"/>
            <a:ext cx="2880360" cy="2728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Elevação da perna reta (estendida) 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0" name="CustomShape 3"/>
          <p:cNvSpPr/>
          <p:nvPr/>
        </p:nvSpPr>
        <p:spPr>
          <a:xfrm>
            <a:off x="5580000" y="4797360"/>
            <a:ext cx="2592000" cy="2728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Extensão de Bragard 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22" name="CustomShape 2"/>
          <p:cNvSpPr/>
          <p:nvPr/>
        </p:nvSpPr>
        <p:spPr>
          <a:xfrm>
            <a:off x="5724360" y="189000"/>
            <a:ext cx="331272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dorsiflexão de Bragard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3" name="CustomShape 3"/>
          <p:cNvSpPr/>
          <p:nvPr/>
        </p:nvSpPr>
        <p:spPr>
          <a:xfrm>
            <a:off x="3276720" y="1628640"/>
            <a:ext cx="1150920" cy="94284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Elevação da perna estendida (3,5)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4" name="Line 4"/>
          <p:cNvSpPr/>
          <p:nvPr/>
        </p:nvSpPr>
        <p:spPr>
          <a:xfrm>
            <a:off x="826920" y="260280"/>
            <a:ext cx="2016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25" name="Imagem 2024"/>
          <p:cNvPicPr/>
          <p:nvPr/>
        </p:nvPicPr>
        <p:blipFill>
          <a:blip r:embed="rId2" cstate="print"/>
          <a:stretch/>
        </p:blipFill>
        <p:spPr>
          <a:xfrm>
            <a:off x="825480" y="0"/>
            <a:ext cx="749304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" name="Picture 1"/>
          <p:cNvPicPr/>
          <p:nvPr/>
        </p:nvPicPr>
        <p:blipFill>
          <a:blip r:embed="rId2" cstate="print"/>
          <a:stretch/>
        </p:blipFill>
        <p:spPr>
          <a:xfrm>
            <a:off x="2300040" y="1886040"/>
            <a:ext cx="4543560" cy="3101400"/>
          </a:xfrm>
          <a:prstGeom prst="rect">
            <a:avLst/>
          </a:prstGeom>
          <a:ln>
            <a:noFill/>
          </a:ln>
        </p:spPr>
      </p:pic>
      <p:pic>
        <p:nvPicPr>
          <p:cNvPr id="1586" name="Picture 3"/>
          <p:cNvPicPr/>
          <p:nvPr/>
        </p:nvPicPr>
        <p:blipFill>
          <a:blip r:embed="rId3" cstate="print"/>
          <a:stretch/>
        </p:blipFill>
        <p:spPr>
          <a:xfrm>
            <a:off x="2300040" y="4979880"/>
            <a:ext cx="4543560" cy="905760"/>
          </a:xfrm>
          <a:prstGeom prst="rect">
            <a:avLst/>
          </a:prstGeom>
          <a:ln>
            <a:noFill/>
          </a:ln>
        </p:spPr>
      </p:pic>
      <p:sp>
        <p:nvSpPr>
          <p:cNvPr id="1587" name="CustomShape 1"/>
          <p:cNvSpPr/>
          <p:nvPr/>
        </p:nvSpPr>
        <p:spPr>
          <a:xfrm>
            <a:off x="1905120" y="609480"/>
            <a:ext cx="619416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350" u="sng" strike="noStrike" spc="-1">
                <a:solidFill>
                  <a:srgbClr val="3399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http://www.dieese.org.br/anuario/2016/Anuario_Saude_Trabalhador.pdf</a:t>
            </a:r>
            <a:r>
              <a:rPr lang="pt-BR" sz="13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p. 206 e 207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8" name="CustomShape 2"/>
          <p:cNvSpPr/>
          <p:nvPr/>
        </p:nvSpPr>
        <p:spPr>
          <a:xfrm>
            <a:off x="1828800" y="2685960"/>
            <a:ext cx="342720" cy="114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9" name="CustomShape 3"/>
          <p:cNvSpPr/>
          <p:nvPr/>
        </p:nvSpPr>
        <p:spPr>
          <a:xfrm>
            <a:off x="1822320" y="2914560"/>
            <a:ext cx="342720" cy="114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0" name="CustomShape 4"/>
          <p:cNvSpPr/>
          <p:nvPr/>
        </p:nvSpPr>
        <p:spPr>
          <a:xfrm>
            <a:off x="1840680" y="3429000"/>
            <a:ext cx="342720" cy="114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1" name="CustomShape 5"/>
          <p:cNvSpPr/>
          <p:nvPr/>
        </p:nvSpPr>
        <p:spPr>
          <a:xfrm>
            <a:off x="1840680" y="3543120"/>
            <a:ext cx="342720" cy="114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2" name="CustomShape 6"/>
          <p:cNvSpPr/>
          <p:nvPr/>
        </p:nvSpPr>
        <p:spPr>
          <a:xfrm>
            <a:off x="1822320" y="4572000"/>
            <a:ext cx="342720" cy="114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C03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NEUROBIOMECÂNICA </a:t>
            </a:r>
            <a:r>
              <a:rPr lang="en-US" sz="2400" strike="noStrike" spc="-1">
                <a:solidFill>
                  <a:srgbClr val="0C03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postulada que ocorre no movimento </a:t>
            </a:r>
            <a:r>
              <a:rPr lang="en-US" sz="2400" i="1" strike="noStrike" spc="-1">
                <a:solidFill>
                  <a:srgbClr val="0C03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slump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27" name="Picture 2"/>
          <p:cNvPicPr/>
          <p:nvPr/>
        </p:nvPicPr>
        <p:blipFill>
          <a:blip r:embed="rId3" cstate="print"/>
          <a:stretch/>
        </p:blipFill>
        <p:spPr>
          <a:xfrm>
            <a:off x="395640" y="2061000"/>
            <a:ext cx="4277520" cy="4032000"/>
          </a:xfrm>
          <a:prstGeom prst="rect">
            <a:avLst/>
          </a:prstGeom>
          <a:ln w="9360">
            <a:noFill/>
          </a:ln>
        </p:spPr>
      </p:pic>
      <p:sp>
        <p:nvSpPr>
          <p:cNvPr id="2028" name="CustomShape 2"/>
          <p:cNvSpPr/>
          <p:nvPr/>
        </p:nvSpPr>
        <p:spPr>
          <a:xfrm>
            <a:off x="4572000" y="2061000"/>
            <a:ext cx="4320000" cy="3656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 pontos próximos de C6, T6, L4 e joelho estão localizados onde o tecido neural não se move em relação aos movimentos do canal medular.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Contudo, é importante compreender que </a:t>
            </a: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movimento do tecido nervoso ocorre na direção da articulação onde o movimento foi iniciado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Lasègue  </a:t>
            </a:r>
            <a:r>
              <a:rPr lang="en-US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Consiste na flexão do quadril e joelho a 90°, seguida de extensão do joelho.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30" name="Picture 2"/>
          <p:cNvPicPr/>
          <p:nvPr/>
        </p:nvPicPr>
        <p:blipFill>
          <a:blip r:embed="rId2" cstate="print"/>
          <a:stretch/>
        </p:blipFill>
        <p:spPr>
          <a:xfrm>
            <a:off x="2627640" y="1412640"/>
            <a:ext cx="3528000" cy="4901040"/>
          </a:xfrm>
          <a:prstGeom prst="rect">
            <a:avLst/>
          </a:prstGeom>
          <a:ln w="9360">
            <a:noFill/>
          </a:ln>
        </p:spPr>
      </p:pic>
      <p:sp>
        <p:nvSpPr>
          <p:cNvPr id="2031" name="CustomShape 2"/>
          <p:cNvSpPr/>
          <p:nvPr/>
        </p:nvSpPr>
        <p:spPr>
          <a:xfrm>
            <a:off x="5868000" y="1700640"/>
            <a:ext cx="57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90°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2" name="CustomShape 3"/>
          <p:cNvSpPr/>
          <p:nvPr/>
        </p:nvSpPr>
        <p:spPr>
          <a:xfrm>
            <a:off x="4716000" y="2421000"/>
            <a:ext cx="503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90°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3" name="CustomShape 4"/>
          <p:cNvSpPr/>
          <p:nvPr/>
        </p:nvSpPr>
        <p:spPr>
          <a:xfrm rot="2263800">
            <a:off x="5050800" y="1270800"/>
            <a:ext cx="157680" cy="546120"/>
          </a:xfrm>
          <a:prstGeom prst="up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4" name="CustomShape 5"/>
          <p:cNvSpPr/>
          <p:nvPr/>
        </p:nvSpPr>
        <p:spPr>
          <a:xfrm>
            <a:off x="323640" y="3717000"/>
            <a:ext cx="2160000" cy="22849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teste é positivo se a dor irradiar-se para baixo do joelho.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ângulo entre a perna elevada e a mesa de exames então é medido (35 a 70°)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3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3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13FF222-311F-4120-A4E0-6DE9F9CE8DB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122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038" name="Picture 2"/>
          <p:cNvPicPr/>
          <p:nvPr/>
        </p:nvPicPr>
        <p:blipFill>
          <a:blip r:embed="rId2" cstate="print"/>
          <a:stretch/>
        </p:blipFill>
        <p:spPr>
          <a:xfrm>
            <a:off x="539640" y="355680"/>
            <a:ext cx="8208720" cy="6264000"/>
          </a:xfrm>
          <a:prstGeom prst="rect">
            <a:avLst/>
          </a:prstGeom>
          <a:ln w="9360">
            <a:noFill/>
          </a:ln>
        </p:spPr>
      </p:pic>
      <p:sp>
        <p:nvSpPr>
          <p:cNvPr id="2039" name="CustomShape 4"/>
          <p:cNvSpPr/>
          <p:nvPr/>
        </p:nvSpPr>
        <p:spPr>
          <a:xfrm rot="14169000">
            <a:off x="4438800" y="1243080"/>
            <a:ext cx="1023480" cy="255708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2D050"/>
          </a:solidFill>
          <a:ln>
            <a:solidFill>
              <a:srgbClr val="92D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0" name="CustomShape 5"/>
          <p:cNvSpPr/>
          <p:nvPr/>
        </p:nvSpPr>
        <p:spPr>
          <a:xfrm>
            <a:off x="611640" y="333360"/>
            <a:ext cx="3960000" cy="63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Arco Doloroso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</a:t>
            </a:r>
            <a:r>
              <a:rPr lang="pt-BR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Ciática   35-70°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4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José Heitor M.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4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6E85882-BDB0-44EA-B7F2-D05CF335609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123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44" name="Line 4"/>
          <p:cNvSpPr/>
          <p:nvPr/>
        </p:nvSpPr>
        <p:spPr>
          <a:xfrm>
            <a:off x="971280" y="2060280"/>
            <a:ext cx="2232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5" name="CustomShape 5"/>
          <p:cNvSpPr/>
          <p:nvPr/>
        </p:nvSpPr>
        <p:spPr>
          <a:xfrm rot="14047200">
            <a:off x="7119000" y="3482280"/>
            <a:ext cx="1007640" cy="4028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2D05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6" name="CustomShape 6"/>
          <p:cNvSpPr/>
          <p:nvPr/>
        </p:nvSpPr>
        <p:spPr>
          <a:xfrm rot="14446200">
            <a:off x="2314440" y="3454560"/>
            <a:ext cx="834840" cy="76176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2500"/>
            </a:avLst>
          </a:prstGeom>
          <a:solidFill>
            <a:srgbClr val="92D05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7" name="CustomShape 7"/>
          <p:cNvSpPr/>
          <p:nvPr/>
        </p:nvSpPr>
        <p:spPr>
          <a:xfrm>
            <a:off x="8028000" y="3716280"/>
            <a:ext cx="936360" cy="24264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L1, L2 ,L3, 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8" name="Imagem 2047"/>
          <p:cNvPicPr/>
          <p:nvPr/>
        </p:nvPicPr>
        <p:blipFill>
          <a:blip r:embed="rId2" cstate="print"/>
          <a:stretch/>
        </p:blipFill>
        <p:spPr>
          <a:xfrm>
            <a:off x="749160" y="1689120"/>
            <a:ext cx="7772400" cy="363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Shape 1"/>
          <p:cNvSpPr txBox="1"/>
          <p:nvPr/>
        </p:nvSpPr>
        <p:spPr>
          <a:xfrm>
            <a:off x="457200" y="274680"/>
            <a:ext cx="8229240" cy="48960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Nervo femoral   &amp;   Nervo Ciático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0" name="Picture 2"/>
          <p:cNvPicPr/>
          <p:nvPr/>
        </p:nvPicPr>
        <p:blipFill>
          <a:blip r:embed="rId2" cstate="print"/>
          <a:stretch/>
        </p:blipFill>
        <p:spPr>
          <a:xfrm>
            <a:off x="1115640" y="836640"/>
            <a:ext cx="6711120" cy="5738040"/>
          </a:xfrm>
          <a:prstGeom prst="rect">
            <a:avLst/>
          </a:prstGeom>
          <a:ln>
            <a:noFill/>
          </a:ln>
        </p:spPr>
      </p:pic>
      <p:sp>
        <p:nvSpPr>
          <p:cNvPr id="2051" name="CustomShape 2"/>
          <p:cNvSpPr/>
          <p:nvPr/>
        </p:nvSpPr>
        <p:spPr>
          <a:xfrm flipV="1">
            <a:off x="6732360" y="5660640"/>
            <a:ext cx="503640" cy="647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2" name="CustomShape 3"/>
          <p:cNvSpPr/>
          <p:nvPr/>
        </p:nvSpPr>
        <p:spPr>
          <a:xfrm rot="16200000">
            <a:off x="1727640" y="5553720"/>
            <a:ext cx="611640" cy="46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Estiramento femoral
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 condição avaliada: compressão de raízes lombares altas – L2, L3 e L4)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4" name="Picture 2"/>
          <p:cNvPicPr/>
          <p:nvPr/>
        </p:nvPicPr>
        <p:blipFill>
          <a:blip r:embed="rId2" cstate="print"/>
          <a:stretch/>
        </p:blipFill>
        <p:spPr>
          <a:xfrm>
            <a:off x="2267640" y="1484640"/>
            <a:ext cx="4752000" cy="4752000"/>
          </a:xfrm>
          <a:prstGeom prst="rect">
            <a:avLst/>
          </a:prstGeom>
          <a:ln w="9360">
            <a:noFill/>
          </a:ln>
        </p:spPr>
      </p:pic>
      <p:sp>
        <p:nvSpPr>
          <p:cNvPr id="2055" name="CustomShape 2"/>
          <p:cNvSpPr/>
          <p:nvPr/>
        </p:nvSpPr>
        <p:spPr>
          <a:xfrm>
            <a:off x="827640" y="6093360"/>
            <a:ext cx="7200360" cy="63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reprodução da dor radicular na região anterior da coxa é teste positivo para conflito disco-radicular.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/>
          <p:cNvPicPr/>
          <p:nvPr/>
        </p:nvPicPr>
        <p:blipFill>
          <a:blip r:embed="rId2" cstate="print"/>
          <a:stretch/>
        </p:blipFill>
        <p:spPr>
          <a:xfrm>
            <a:off x="0" y="328680"/>
            <a:ext cx="9143640" cy="4276440"/>
          </a:xfrm>
          <a:prstGeom prst="rect">
            <a:avLst/>
          </a:prstGeom>
          <a:ln w="9360">
            <a:noFill/>
          </a:ln>
        </p:spPr>
      </p:pic>
      <p:sp>
        <p:nvSpPr>
          <p:cNvPr id="2057" name="CustomShape 1"/>
          <p:cNvSpPr/>
          <p:nvPr/>
        </p:nvSpPr>
        <p:spPr>
          <a:xfrm>
            <a:off x="395280" y="5084640"/>
            <a:ext cx="8353080" cy="1080720"/>
          </a:xfrm>
          <a:prstGeom prst="rect">
            <a:avLst/>
          </a:prstGeom>
          <a:solidFill>
            <a:srgbClr val="0066FF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Procedimento =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distensão (estiramento) femoral  </a:t>
            </a: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Condição Detectada = irritação nervosa de </a:t>
            </a:r>
            <a:r>
              <a:rPr lang="pt-BR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L1, L2, L3 e L4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(raiz nervosa </a:t>
            </a:r>
            <a:r>
              <a:rPr lang="pt-BR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lombar alta</a:t>
            </a:r>
            <a:r>
              <a:rPr lang="pt-BR" sz="18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8" name="CustomShape 2"/>
          <p:cNvSpPr/>
          <p:nvPr/>
        </p:nvSpPr>
        <p:spPr>
          <a:xfrm rot="9843000">
            <a:off x="4884840" y="1247760"/>
            <a:ext cx="1203120" cy="2276280"/>
          </a:xfrm>
          <a:prstGeom prst="curvedRightArrow">
            <a:avLst>
              <a:gd name="adj1" fmla="val 11143"/>
              <a:gd name="adj2" fmla="val 56687"/>
              <a:gd name="adj3" fmla="val 10337"/>
            </a:avLst>
          </a:prstGeom>
          <a:solidFill>
            <a:srgbClr val="92D050"/>
          </a:solidFill>
          <a:ln>
            <a:solidFill>
              <a:srgbClr val="92D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2"/>
          <p:cNvPicPr/>
          <p:nvPr/>
        </p:nvPicPr>
        <p:blipFill>
          <a:blip r:embed="rId3" cstate="print"/>
          <a:stretch/>
        </p:blipFill>
        <p:spPr>
          <a:xfrm>
            <a:off x="456840" y="332640"/>
            <a:ext cx="8229960" cy="61923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2"/>
          <p:cNvPicPr/>
          <p:nvPr/>
        </p:nvPicPr>
        <p:blipFill>
          <a:blip r:embed="rId2" cstate="print"/>
          <a:stretch/>
        </p:blipFill>
        <p:spPr>
          <a:xfrm>
            <a:off x="-122400" y="0"/>
            <a:ext cx="9266040" cy="6857640"/>
          </a:xfrm>
          <a:prstGeom prst="rect">
            <a:avLst/>
          </a:prstGeom>
          <a:ln w="9360">
            <a:noFill/>
          </a:ln>
        </p:spPr>
      </p:pic>
      <p:sp>
        <p:nvSpPr>
          <p:cNvPr id="2061" name="CustomShape 1"/>
          <p:cNvSpPr/>
          <p:nvPr/>
        </p:nvSpPr>
        <p:spPr>
          <a:xfrm>
            <a:off x="1763640" y="1268280"/>
            <a:ext cx="72036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2" name="CustomShape 2"/>
          <p:cNvSpPr/>
          <p:nvPr/>
        </p:nvSpPr>
        <p:spPr>
          <a:xfrm>
            <a:off x="1692360" y="486900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3" name="CustomShape 3"/>
          <p:cNvSpPr/>
          <p:nvPr/>
        </p:nvSpPr>
        <p:spPr>
          <a:xfrm>
            <a:off x="3924360" y="6669000"/>
            <a:ext cx="1726920" cy="2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hálux e o 2 PDD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4" name="Line 4"/>
          <p:cNvSpPr/>
          <p:nvPr/>
        </p:nvSpPr>
        <p:spPr>
          <a:xfrm>
            <a:off x="1834920" y="404640"/>
            <a:ext cx="5400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5" name="Line 5"/>
          <p:cNvSpPr/>
          <p:nvPr/>
        </p:nvSpPr>
        <p:spPr>
          <a:xfrm>
            <a:off x="1618920" y="3141360"/>
            <a:ext cx="720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6" name="Line 6"/>
          <p:cNvSpPr/>
          <p:nvPr/>
        </p:nvSpPr>
        <p:spPr>
          <a:xfrm>
            <a:off x="1547640" y="6237000"/>
            <a:ext cx="792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7" name="CustomShape 7"/>
          <p:cNvSpPr/>
          <p:nvPr/>
        </p:nvSpPr>
        <p:spPr>
          <a:xfrm>
            <a:off x="5148360" y="692280"/>
            <a:ext cx="1152000" cy="39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Movimento limitado ou fraco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8" name="CustomShape 8"/>
          <p:cNvSpPr/>
          <p:nvPr/>
        </p:nvSpPr>
        <p:spPr>
          <a:xfrm>
            <a:off x="8423280" y="2997360"/>
            <a:ext cx="720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9" name="CustomShape 9"/>
          <p:cNvSpPr/>
          <p:nvPr/>
        </p:nvSpPr>
        <p:spPr>
          <a:xfrm rot="13640400">
            <a:off x="7612200" y="2225880"/>
            <a:ext cx="580680" cy="2980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0" name="CustomShape 10"/>
          <p:cNvSpPr/>
          <p:nvPr/>
        </p:nvSpPr>
        <p:spPr>
          <a:xfrm>
            <a:off x="5148360" y="4869000"/>
            <a:ext cx="1152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Extensão do hálux e do pé.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 estar afetada a flexão do pé e do hálux;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dificuldade para andar sobre oscalcanhares L5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Picture 2"/>
          <p:cNvPicPr/>
          <p:nvPr/>
        </p:nvPicPr>
        <p:blipFill>
          <a:blip r:embed="rId2" cstate="print"/>
          <a:stretch/>
        </p:blipFill>
        <p:spPr>
          <a:xfrm>
            <a:off x="-1440" y="0"/>
            <a:ext cx="9145080" cy="6857640"/>
          </a:xfrm>
          <a:prstGeom prst="rect">
            <a:avLst/>
          </a:prstGeom>
          <a:ln w="9360">
            <a:noFill/>
          </a:ln>
        </p:spPr>
      </p:pic>
      <p:sp>
        <p:nvSpPr>
          <p:cNvPr id="2072" name="CustomShape 1"/>
          <p:cNvSpPr/>
          <p:nvPr/>
        </p:nvSpPr>
        <p:spPr>
          <a:xfrm>
            <a:off x="1619280" y="184464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3" name="CustomShape 2"/>
          <p:cNvSpPr/>
          <p:nvPr/>
        </p:nvSpPr>
        <p:spPr>
          <a:xfrm>
            <a:off x="1763640" y="407664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4" name="CustomShape 3"/>
          <p:cNvSpPr/>
          <p:nvPr/>
        </p:nvSpPr>
        <p:spPr>
          <a:xfrm>
            <a:off x="4140360" y="333360"/>
            <a:ext cx="86328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5" name="CustomShape 4"/>
          <p:cNvSpPr/>
          <p:nvPr/>
        </p:nvSpPr>
        <p:spPr>
          <a:xfrm>
            <a:off x="4140360" y="549360"/>
            <a:ext cx="64728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6" name="CustomShape 5"/>
          <p:cNvSpPr/>
          <p:nvPr/>
        </p:nvSpPr>
        <p:spPr>
          <a:xfrm>
            <a:off x="179280" y="0"/>
            <a:ext cx="230472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Nível da herniação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7" name="CustomShape 6"/>
          <p:cNvSpPr/>
          <p:nvPr/>
        </p:nvSpPr>
        <p:spPr>
          <a:xfrm>
            <a:off x="2843280" y="0"/>
            <a:ext cx="93636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8" name="CustomShape 7"/>
          <p:cNvSpPr/>
          <p:nvPr/>
        </p:nvSpPr>
        <p:spPr>
          <a:xfrm>
            <a:off x="3995640" y="0"/>
            <a:ext cx="129672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Parestesia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9" name="CustomShape 8"/>
          <p:cNvSpPr/>
          <p:nvPr/>
        </p:nvSpPr>
        <p:spPr>
          <a:xfrm>
            <a:off x="5364000" y="0"/>
            <a:ext cx="1007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0" name="CustomShape 9"/>
          <p:cNvSpPr/>
          <p:nvPr/>
        </p:nvSpPr>
        <p:spPr>
          <a:xfrm>
            <a:off x="6516720" y="0"/>
            <a:ext cx="1007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Atrofia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1" name="CustomShape 10"/>
          <p:cNvSpPr/>
          <p:nvPr/>
        </p:nvSpPr>
        <p:spPr>
          <a:xfrm>
            <a:off x="7812000" y="0"/>
            <a:ext cx="1223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Reflexos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2" name="CustomShape 11"/>
          <p:cNvSpPr/>
          <p:nvPr/>
        </p:nvSpPr>
        <p:spPr>
          <a:xfrm>
            <a:off x="6588000" y="5732640"/>
            <a:ext cx="1079280" cy="6490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3" name="Line 12"/>
          <p:cNvSpPr/>
          <p:nvPr/>
        </p:nvSpPr>
        <p:spPr>
          <a:xfrm>
            <a:off x="1908000" y="3141360"/>
            <a:ext cx="792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4" name="Line 13"/>
          <p:cNvSpPr/>
          <p:nvPr/>
        </p:nvSpPr>
        <p:spPr>
          <a:xfrm>
            <a:off x="1618920" y="3357360"/>
            <a:ext cx="576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5" name="Line 14"/>
          <p:cNvSpPr/>
          <p:nvPr/>
        </p:nvSpPr>
        <p:spPr>
          <a:xfrm>
            <a:off x="1692000" y="5805360"/>
            <a:ext cx="86364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6" name="Line 15"/>
          <p:cNvSpPr/>
          <p:nvPr/>
        </p:nvSpPr>
        <p:spPr>
          <a:xfrm>
            <a:off x="1618920" y="6021360"/>
            <a:ext cx="1008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7" name="Line 16"/>
          <p:cNvSpPr/>
          <p:nvPr/>
        </p:nvSpPr>
        <p:spPr>
          <a:xfrm flipV="1">
            <a:off x="4211280" y="3068280"/>
            <a:ext cx="0" cy="64800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8" name="Line 17"/>
          <p:cNvSpPr/>
          <p:nvPr/>
        </p:nvSpPr>
        <p:spPr>
          <a:xfrm>
            <a:off x="1692000" y="6237000"/>
            <a:ext cx="9352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9" name="CustomShape 18"/>
          <p:cNvSpPr/>
          <p:nvPr/>
        </p:nvSpPr>
        <p:spPr>
          <a:xfrm>
            <a:off x="5292720" y="404640"/>
            <a:ext cx="1223640" cy="39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Movimento limitado ou fraco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0" name="CustomShape 19"/>
          <p:cNvSpPr/>
          <p:nvPr/>
        </p:nvSpPr>
        <p:spPr>
          <a:xfrm>
            <a:off x="8675640" y="5661000"/>
            <a:ext cx="468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1" name="CustomShape 20"/>
          <p:cNvSpPr/>
          <p:nvPr/>
        </p:nvSpPr>
        <p:spPr>
          <a:xfrm>
            <a:off x="8604360" y="2492280"/>
            <a:ext cx="5392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2" name="CustomShape 21"/>
          <p:cNvSpPr/>
          <p:nvPr/>
        </p:nvSpPr>
        <p:spPr>
          <a:xfrm>
            <a:off x="8675640" y="1916280"/>
            <a:ext cx="468000" cy="2170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3" name="CustomShape 22"/>
          <p:cNvSpPr/>
          <p:nvPr/>
        </p:nvSpPr>
        <p:spPr>
          <a:xfrm>
            <a:off x="5364000" y="2853000"/>
            <a:ext cx="115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ponta dos pés. S1- Pode ocorrer pé caído</a:t>
            </a:r>
            <a:r>
              <a:rPr lang="pt-BR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4" name="CustomShape 23"/>
          <p:cNvSpPr/>
          <p:nvPr/>
        </p:nvSpPr>
        <p:spPr>
          <a:xfrm>
            <a:off x="5940000" y="2637000"/>
            <a:ext cx="215640" cy="143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CustomShape 1"/>
          <p:cNvSpPr/>
          <p:nvPr/>
        </p:nvSpPr>
        <p:spPr>
          <a:xfrm rot="5400000">
            <a:off x="1260000" y="748800"/>
            <a:ext cx="22824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4" name="Picture 6"/>
          <p:cNvPicPr/>
          <p:nvPr/>
        </p:nvPicPr>
        <p:blipFill>
          <a:blip r:embed="rId2" cstate="print"/>
          <a:stretch/>
        </p:blipFill>
        <p:spPr>
          <a:xfrm>
            <a:off x="1066680" y="380880"/>
            <a:ext cx="7079040" cy="5795640"/>
          </a:xfrm>
          <a:prstGeom prst="rect">
            <a:avLst/>
          </a:prstGeom>
          <a:ln>
            <a:noFill/>
          </a:ln>
        </p:spPr>
      </p:pic>
      <p:sp>
        <p:nvSpPr>
          <p:cNvPr id="1595" name="CustomShape 2"/>
          <p:cNvSpPr/>
          <p:nvPr/>
        </p:nvSpPr>
        <p:spPr>
          <a:xfrm>
            <a:off x="838080" y="5374800"/>
            <a:ext cx="6022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Fonte: Chakr R. Livro </a:t>
            </a:r>
            <a:r>
              <a:rPr lang="pt-BR" sz="135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Medicina Ambulatorial Eds. Duncan </a:t>
            </a: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cols,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2014, p. 1201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6" name="CustomShape 3"/>
          <p:cNvSpPr/>
          <p:nvPr/>
        </p:nvSpPr>
        <p:spPr>
          <a:xfrm>
            <a:off x="2666880" y="0"/>
            <a:ext cx="3252960" cy="2959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DOR OSTEOMUSCULAR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Picture 2"/>
          <p:cNvPicPr/>
          <p:nvPr/>
        </p:nvPicPr>
        <p:blipFill>
          <a:blip r:embed="rId2" cstate="print"/>
          <a:stretch/>
        </p:blipFill>
        <p:spPr>
          <a:xfrm>
            <a:off x="-122400" y="0"/>
            <a:ext cx="9266040" cy="6857640"/>
          </a:xfrm>
          <a:prstGeom prst="rect">
            <a:avLst/>
          </a:prstGeom>
          <a:ln w="9360">
            <a:noFill/>
          </a:ln>
        </p:spPr>
      </p:pic>
      <p:sp>
        <p:nvSpPr>
          <p:cNvPr id="2096" name="CustomShape 1"/>
          <p:cNvSpPr/>
          <p:nvPr/>
        </p:nvSpPr>
        <p:spPr>
          <a:xfrm>
            <a:off x="1763640" y="1268280"/>
            <a:ext cx="72036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7" name="CustomShape 2"/>
          <p:cNvSpPr/>
          <p:nvPr/>
        </p:nvSpPr>
        <p:spPr>
          <a:xfrm>
            <a:off x="1692360" y="486900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8" name="CustomShape 3"/>
          <p:cNvSpPr/>
          <p:nvPr/>
        </p:nvSpPr>
        <p:spPr>
          <a:xfrm>
            <a:off x="3924360" y="6669000"/>
            <a:ext cx="1726920" cy="2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hálux e o 2 PDD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9" name="Line 4"/>
          <p:cNvSpPr/>
          <p:nvPr/>
        </p:nvSpPr>
        <p:spPr>
          <a:xfrm>
            <a:off x="1834920" y="404640"/>
            <a:ext cx="5400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0" name="Line 5"/>
          <p:cNvSpPr/>
          <p:nvPr/>
        </p:nvSpPr>
        <p:spPr>
          <a:xfrm>
            <a:off x="1618920" y="3141360"/>
            <a:ext cx="720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1" name="Line 6"/>
          <p:cNvSpPr/>
          <p:nvPr/>
        </p:nvSpPr>
        <p:spPr>
          <a:xfrm>
            <a:off x="1547640" y="6237000"/>
            <a:ext cx="792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2" name="CustomShape 7"/>
          <p:cNvSpPr/>
          <p:nvPr/>
        </p:nvSpPr>
        <p:spPr>
          <a:xfrm>
            <a:off x="5148360" y="692280"/>
            <a:ext cx="1152000" cy="39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Movimento limitado ou fraco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3" name="CustomShape 8"/>
          <p:cNvSpPr/>
          <p:nvPr/>
        </p:nvSpPr>
        <p:spPr>
          <a:xfrm>
            <a:off x="8423280" y="2997360"/>
            <a:ext cx="720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4" name="CustomShape 9"/>
          <p:cNvSpPr/>
          <p:nvPr/>
        </p:nvSpPr>
        <p:spPr>
          <a:xfrm rot="13640400">
            <a:off x="7612200" y="2225880"/>
            <a:ext cx="580680" cy="2980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5" name="CustomShape 10"/>
          <p:cNvSpPr/>
          <p:nvPr/>
        </p:nvSpPr>
        <p:spPr>
          <a:xfrm>
            <a:off x="5148360" y="4869000"/>
            <a:ext cx="1152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Extensão do hálux e do pé.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 estar afetada a flexão do pé e do hálux;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dificuldade para andar sobre oscalcanhares L5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6" name="Picture 2"/>
          <p:cNvPicPr/>
          <p:nvPr/>
        </p:nvPicPr>
        <p:blipFill>
          <a:blip r:embed="rId2" cstate="print"/>
          <a:stretch/>
        </p:blipFill>
        <p:spPr>
          <a:xfrm>
            <a:off x="1187640" y="1550160"/>
            <a:ext cx="5976360" cy="5307480"/>
          </a:xfrm>
          <a:prstGeom prst="rect">
            <a:avLst/>
          </a:prstGeom>
          <a:ln w="9360">
            <a:noFill/>
          </a:ln>
        </p:spPr>
      </p:pic>
      <p:sp>
        <p:nvSpPr>
          <p:cNvPr id="21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Piriforme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8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547640" y="980640"/>
            <a:ext cx="5616360" cy="4824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TextShape 1"/>
          <p:cNvSpPr txBox="1"/>
          <p:nvPr/>
        </p:nvSpPr>
        <p:spPr>
          <a:xfrm>
            <a:off x="457200" y="274680"/>
            <a:ext cx="8229240" cy="84960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Referida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 e para a </a:t>
            </a: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Coluna Lombar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10" name="CustomShape 2"/>
          <p:cNvSpPr/>
          <p:nvPr/>
        </p:nvSpPr>
        <p:spPr>
          <a:xfrm>
            <a:off x="2700360" y="1268280"/>
            <a:ext cx="3742920" cy="5132160"/>
          </a:xfrm>
          <a:prstGeom prst="rect">
            <a:avLst/>
          </a:prstGeom>
          <a:blipFill>
            <a:blip r:embed="rId2" cstate="print"/>
            <a:stretch>
              <a:fillRect b="-203753"/>
            </a:stretch>
          </a:blipFill>
          <a:ln w="9360">
            <a:noFill/>
          </a:ln>
          <a:effectLst>
            <a:outerShdw dist="15080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TextShape 1"/>
          <p:cNvSpPr txBox="1"/>
          <p:nvPr/>
        </p:nvSpPr>
        <p:spPr>
          <a:xfrm>
            <a:off x="1143000" y="857160"/>
            <a:ext cx="6857640" cy="106272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Semiologia Ortopédica para Médico Assistente e Perito Médico
</a:t>
            </a:r>
            <a:r>
              <a:rPr lang="en-US" sz="18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Prof. Dr. José Heitor Machado Fernandes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112" name="Picture 5"/>
          <p:cNvPicPr/>
          <p:nvPr/>
        </p:nvPicPr>
        <p:blipFill>
          <a:blip r:embed="rId2" cstate="print"/>
          <a:stretch/>
        </p:blipFill>
        <p:spPr>
          <a:xfrm>
            <a:off x="1143000" y="1917000"/>
            <a:ext cx="1700280" cy="1941480"/>
          </a:xfrm>
          <a:prstGeom prst="rect">
            <a:avLst/>
          </a:prstGeom>
          <a:ln w="9360">
            <a:noFill/>
          </a:ln>
        </p:spPr>
      </p:pic>
      <p:pic>
        <p:nvPicPr>
          <p:cNvPr id="2113" name="Picture 4"/>
          <p:cNvPicPr/>
          <p:nvPr/>
        </p:nvPicPr>
        <p:blipFill>
          <a:blip r:embed="rId3" cstate="print"/>
          <a:stretch/>
        </p:blipFill>
        <p:spPr>
          <a:xfrm>
            <a:off x="2789640" y="1917000"/>
            <a:ext cx="1081440" cy="1620000"/>
          </a:xfrm>
          <a:prstGeom prst="rect">
            <a:avLst/>
          </a:prstGeom>
          <a:ln w="9360">
            <a:noFill/>
          </a:ln>
        </p:spPr>
      </p:pic>
      <p:pic>
        <p:nvPicPr>
          <p:cNvPr id="2114" name="Picture 2"/>
          <p:cNvPicPr/>
          <p:nvPr/>
        </p:nvPicPr>
        <p:blipFill>
          <a:blip r:embed="rId4" cstate="print"/>
          <a:stretch/>
        </p:blipFill>
        <p:spPr>
          <a:xfrm rot="10800000">
            <a:off x="5210640" y="3570480"/>
            <a:ext cx="1340640" cy="1653120"/>
          </a:xfrm>
          <a:prstGeom prst="rect">
            <a:avLst/>
          </a:prstGeom>
          <a:ln>
            <a:noFill/>
          </a:ln>
        </p:spPr>
      </p:pic>
      <p:sp>
        <p:nvSpPr>
          <p:cNvPr id="2115" name="CustomShape 2"/>
          <p:cNvSpPr/>
          <p:nvPr/>
        </p:nvSpPr>
        <p:spPr>
          <a:xfrm>
            <a:off x="3438000" y="3591000"/>
            <a:ext cx="1930320" cy="162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9360">
            <a:noFill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6" name="Picture 2"/>
          <p:cNvPicPr/>
          <p:nvPr/>
        </p:nvPicPr>
        <p:blipFill>
          <a:blip r:embed="rId6" cstate="print"/>
          <a:stretch/>
        </p:blipFill>
        <p:spPr>
          <a:xfrm>
            <a:off x="5274000" y="1917000"/>
            <a:ext cx="2726640" cy="2045880"/>
          </a:xfrm>
          <a:prstGeom prst="rect">
            <a:avLst/>
          </a:prstGeom>
          <a:ln w="9360">
            <a:noFill/>
          </a:ln>
        </p:spPr>
      </p:pic>
      <p:pic>
        <p:nvPicPr>
          <p:cNvPr id="2117" name="Picture 2"/>
          <p:cNvPicPr/>
          <p:nvPr/>
        </p:nvPicPr>
        <p:blipFill>
          <a:blip r:embed="rId7" cstate="print"/>
          <a:stretch/>
        </p:blipFill>
        <p:spPr>
          <a:xfrm>
            <a:off x="1277640" y="5182200"/>
            <a:ext cx="1330200" cy="818280"/>
          </a:xfrm>
          <a:prstGeom prst="rect">
            <a:avLst/>
          </a:prstGeom>
          <a:ln>
            <a:noFill/>
          </a:ln>
        </p:spPr>
      </p:pic>
      <p:pic>
        <p:nvPicPr>
          <p:cNvPr id="2118" name="Picture 5"/>
          <p:cNvPicPr/>
          <p:nvPr/>
        </p:nvPicPr>
        <p:blipFill>
          <a:blip r:embed="rId8" cstate="print"/>
          <a:stretch/>
        </p:blipFill>
        <p:spPr>
          <a:xfrm>
            <a:off x="5706000" y="3753000"/>
            <a:ext cx="2163600" cy="1954800"/>
          </a:xfrm>
          <a:prstGeom prst="rect">
            <a:avLst/>
          </a:prstGeom>
          <a:ln w="9360">
            <a:noFill/>
          </a:ln>
        </p:spPr>
      </p:pic>
      <p:pic>
        <p:nvPicPr>
          <p:cNvPr id="2119" name="Picture 2"/>
          <p:cNvPicPr/>
          <p:nvPr/>
        </p:nvPicPr>
        <p:blipFill>
          <a:blip r:embed="rId9" cstate="print"/>
          <a:stretch/>
        </p:blipFill>
        <p:spPr>
          <a:xfrm>
            <a:off x="1385640" y="3861000"/>
            <a:ext cx="1295640" cy="1329840"/>
          </a:xfrm>
          <a:prstGeom prst="rect">
            <a:avLst/>
          </a:prstGeom>
          <a:ln>
            <a:noFill/>
          </a:ln>
        </p:spPr>
      </p:pic>
      <p:pic>
        <p:nvPicPr>
          <p:cNvPr id="2120" name="Picture 4"/>
          <p:cNvPicPr/>
          <p:nvPr/>
        </p:nvPicPr>
        <p:blipFill>
          <a:blip r:embed="rId10" cstate="print"/>
          <a:stretch/>
        </p:blipFill>
        <p:spPr>
          <a:xfrm>
            <a:off x="2681640" y="5060160"/>
            <a:ext cx="1241640" cy="940320"/>
          </a:xfrm>
          <a:prstGeom prst="rect">
            <a:avLst/>
          </a:prstGeom>
          <a:ln w="9360">
            <a:noFill/>
          </a:ln>
        </p:spPr>
      </p:pic>
      <p:pic>
        <p:nvPicPr>
          <p:cNvPr id="2121" name="Picture 3"/>
          <p:cNvPicPr/>
          <p:nvPr/>
        </p:nvPicPr>
        <p:blipFill>
          <a:blip r:embed="rId11" cstate="print"/>
          <a:stretch/>
        </p:blipFill>
        <p:spPr>
          <a:xfrm>
            <a:off x="5058000" y="3753000"/>
            <a:ext cx="894600" cy="831240"/>
          </a:xfrm>
          <a:prstGeom prst="rect">
            <a:avLst/>
          </a:prstGeom>
          <a:ln w="9360">
            <a:noFill/>
          </a:ln>
        </p:spPr>
      </p:pic>
      <p:pic>
        <p:nvPicPr>
          <p:cNvPr id="2122" name="Picture 2"/>
          <p:cNvPicPr/>
          <p:nvPr/>
        </p:nvPicPr>
        <p:blipFill>
          <a:blip r:embed="rId12" cstate="print"/>
          <a:stretch/>
        </p:blipFill>
        <p:spPr>
          <a:xfrm>
            <a:off x="2681640" y="3537000"/>
            <a:ext cx="720720" cy="1511640"/>
          </a:xfrm>
          <a:prstGeom prst="rect">
            <a:avLst/>
          </a:prstGeom>
          <a:ln w="9360">
            <a:noFill/>
          </a:ln>
        </p:spPr>
      </p:pic>
      <p:sp>
        <p:nvSpPr>
          <p:cNvPr id="2123" name="CustomShape 3"/>
          <p:cNvSpPr/>
          <p:nvPr/>
        </p:nvSpPr>
        <p:spPr>
          <a:xfrm>
            <a:off x="4410000" y="2457000"/>
            <a:ext cx="215640" cy="10764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4" name="CustomShape 4"/>
          <p:cNvSpPr/>
          <p:nvPr/>
        </p:nvSpPr>
        <p:spPr>
          <a:xfrm>
            <a:off x="3546000" y="2781000"/>
            <a:ext cx="107640" cy="2156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5" name="CustomShape 5"/>
          <p:cNvSpPr/>
          <p:nvPr/>
        </p:nvSpPr>
        <p:spPr>
          <a:xfrm>
            <a:off x="7542360" y="857160"/>
            <a:ext cx="458280" cy="5228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2ª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V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Ã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O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H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I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T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X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T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O</a:t>
            </a: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26" name="Imagem 2125"/>
          <p:cNvPicPr/>
          <p:nvPr/>
        </p:nvPicPr>
        <p:blipFill>
          <a:blip r:embed="rId13" cstate="print"/>
          <a:stretch/>
        </p:blipFill>
        <p:spPr>
          <a:xfrm>
            <a:off x="3975120" y="4724280"/>
            <a:ext cx="1994040" cy="127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gradFill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Semiologia Ortopédica Pericial 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28" name="CustomShape 2"/>
          <p:cNvSpPr/>
          <p:nvPr/>
        </p:nvSpPr>
        <p:spPr>
          <a:xfrm>
            <a:off x="628560" y="2209680"/>
            <a:ext cx="7676640" cy="303372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http://www.ufrgs.br/semiologiaortopedica/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 </a:t>
            </a:r>
            <a:r>
              <a:rPr lang="pt-BR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www.ufrgs.br/semiologiaortopedica</a:t>
            </a: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Prof. José Heitor Machado Fernandes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Exercícios</a:t>
            </a: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exame clínico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0" name="TextShape 2"/>
          <p:cNvSpPr txBox="1"/>
          <p:nvPr/>
        </p:nvSpPr>
        <p:spPr>
          <a:xfrm>
            <a:off x="457200" y="1600200"/>
            <a:ext cx="8229240" cy="5181120"/>
          </a:xfrm>
          <a:prstGeom prst="rect">
            <a:avLst/>
          </a:prstGeom>
          <a:gradFill>
            <a:gsLst>
              <a:gs pos="0">
                <a:srgbClr val="D9CAEE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Convidado:  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lang="en-US" sz="32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Prof. José Heitor Machado Fernandes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Ortopedista, Médico do Trabalho, Internista,  Larga experiencia em Perícia Médica.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Professor convidado da Graduação da Famed UFRGS – 4 semestre – Semiologia do aparelho locomotor.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Professor do Curso de Especialização em Medicina do Trabalho da UFRGS e Pós-Graduação em Perícias Médica Judiciais da UFRGS.</a:t>
            </a: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Material gentilmente compartilhado sobre</a:t>
            </a:r>
          </a:p>
          <a:p>
            <a:pPr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Semiologia ortopédica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 </a:t>
            </a:r>
            <a:r>
              <a:rPr lang="en-US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www.semiologiaortopedica.com.br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http://ufrgs.br/semiologiaortopedica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clínicos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2" name="TextShape 2"/>
          <p:cNvSpPr txBox="1"/>
          <p:nvPr/>
        </p:nvSpPr>
        <p:spPr>
          <a:xfrm>
            <a:off x="457200" y="1295280"/>
            <a:ext cx="8229240" cy="5333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Helena, 45 anos, trabalha na sessão de confeitaria de um supermercado há 5 anos.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 reequilibrar  uma torta de aproximadamente 4 kilos que estava passando a um cliente por cima do balcão,e que quase caiu, sentiu  dor no cotovelo E. 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À noite o cotovelo começou a inchar. Foi a uma clínica de ortopedia que a imobilizou com tala gessada por 14 dias e receitou Cataflan.. Quando retirou a tala, sentia dor no cotovelo, antebraço e mão. A mão/dedos estavam um pouco edemaciados. Estava com uma certa rigidez que dificultava mover o antebraço/mão, e mesmo o braço a nível do ombro. Enviada à fisioterapia e ao INSS.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clínicos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4" name="TextShape 2"/>
          <p:cNvSpPr txBox="1"/>
          <p:nvPr/>
        </p:nvSpPr>
        <p:spPr>
          <a:xfrm>
            <a:off x="457200" y="1295280"/>
            <a:ext cx="8229240" cy="5181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Maria Luisa, 50 anos, vários trabalhos alternando formalidade e informalidade ao longo dos últimos anos, a maior parte em cozinhas de restaurantes, mas também como arrumadeira em hotel e agora como cuidadora de uma idosa de 80 anos limitada ao leito.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Há 8 anos com 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episódios recorrentes de dor e limitação de movimento em ombro D/braço.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Quando estava empregada formalmente, 2 afastamentos por tendinite de ombro. Agora notando piora da limitação com perda de força no braço que dificulta a realização mesmo de trabalho doméstico.  No momento , prestadora de serviços em uma cooperativa. Não tem vínculo CLT.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TextShape 1"/>
          <p:cNvSpPr txBox="1"/>
          <p:nvPr/>
        </p:nvSpPr>
        <p:spPr>
          <a:xfrm>
            <a:off x="457200" y="76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clínicos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6" name="TextShape 2"/>
          <p:cNvSpPr txBox="1"/>
          <p:nvPr/>
        </p:nvSpPr>
        <p:spPr>
          <a:xfrm>
            <a:off x="457200" y="1219320"/>
            <a:ext cx="8229240" cy="5638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Laura, 40 anos, secretária. Há 15 anos trabalhando nesta empresa, que foi recentemente adquirida por outro grupo empresarial que determinou que todo o arquivo de clientes que ainda estava em papel fosse digitalizado.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Muita pressão e insegurança nesta nova situação na empresa. Trabalho com muitas horas extras, inclusive em finais de semana, e temor de demissão.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Possui um filho de 13 anos que cria sozinha (mulher e homem da casa).</a:t>
            </a: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Queixas: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e dormencia em punhos e antebraços, e também dor em ombros e no pescoço e cefaléia axial e ocipto-parietal... Na ultima semana sentido dor também na região lombar, insonia se agravando e cansaço...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Nunca teve dor até há 2 meses atrás.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TextShape 1"/>
          <p:cNvSpPr txBox="1"/>
          <p:nvPr/>
        </p:nvSpPr>
        <p:spPr>
          <a:xfrm>
            <a:off x="1095840" y="533520"/>
            <a:ext cx="7886520" cy="993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Formas de APRESENTAÇÃO
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8" name="TextShape 2"/>
          <p:cNvSpPr txBox="1"/>
          <p:nvPr/>
        </p:nvSpPr>
        <p:spPr>
          <a:xfrm>
            <a:off x="1447920" y="1371600"/>
            <a:ext cx="6171840" cy="3394080"/>
          </a:xfrm>
          <a:prstGeom prst="rect">
            <a:avLst/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txBody>
          <a:bodyPr/>
          <a:lstStyle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difusa em membros superiores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cintura escapular e pescoço, sem sinais de lesão ortopédica definida e sem limitacão significativa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	</a:t>
            </a:r>
            <a:r>
              <a:rPr lang="en-US" sz="2000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r>
              <a:rPr lang="en-US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jornada de trabalho 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mais localizada, sugestiva de lesão ortopédica definida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(bursite, tendinite, síndrome do tunel do carpo) e limitação progressiva para o trabalho –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n-US" sz="2000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lesão ortopédica definida</a:t>
            </a:r>
            <a:r>
              <a:rPr lang="en-US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favorecida pela perícia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00240" lvl="3" indent="-17100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(?) (ver adiante)</a:t>
            </a:r>
            <a:endParaRPr lang="en-US" sz="135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 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crônica regional 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Síndrome Miofascial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n-US" sz="2000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r>
              <a:rPr lang="en-US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crônica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1360" indent="-1710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crônica regional 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Síndrome Complexa de Dor Regional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n-US" sz="2000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r>
              <a:rPr lang="en-US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crônica mais severa 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Lombalgias crônicas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en-US" sz="2000" i="1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endParaRPr lang="en-US" sz="21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99" name="Picture 3"/>
          <p:cNvPicPr/>
          <p:nvPr/>
        </p:nvPicPr>
        <p:blipFill>
          <a:blip r:embed="rId2" cstate="print"/>
          <a:stretch/>
        </p:blipFill>
        <p:spPr>
          <a:xfrm>
            <a:off x="0" y="794160"/>
            <a:ext cx="109548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clínicos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Carlos, 40 anos, trabalha em fábrica de armas como testador de revólveres...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Dor e limitação de movimento na articulação do 2 dedo da mão direita. O dedo tranca as vezes. 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Dor também em Ombro direito e nas costas, região supraescapular.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As armas que testa pesam entre 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 e 2 kg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passa pelo menos 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 horas por dia nesta atividade.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clínicos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40" name="TextShape 2"/>
          <p:cNvSpPr txBox="1"/>
          <p:nvPr/>
        </p:nvSpPr>
        <p:spPr>
          <a:xfrm>
            <a:off x="457200" y="1295280"/>
            <a:ext cx="8229240" cy="5333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6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Jorge, 23 anos, trabalha com carga e descarga de caminhões de mudança. Há 15 dias, ao descarregar refrigerador com colega, sentiu fisgada nas costas. À noite e no dia seguinte a dor havia piorado.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6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6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Faltou ao trabalho nos dias seguintes e foi dispensado pelo patrão (sem carteira assinada), que pagou os dias trabalhados.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Continua com bastante dor nas costas e que </a:t>
            </a:r>
            <a:r>
              <a:rPr lang="en-US" sz="6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irradia para a perna e pé D, e perda de força na perna D. </a:t>
            </a:r>
            <a:r>
              <a:rPr lang="en-US" sz="6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Nunca teve problema de saúde antes...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Imagem 3"/>
          <p:cNvPicPr/>
          <p:nvPr/>
        </p:nvPicPr>
        <p:blipFill>
          <a:blip r:embed="rId2" cstate="print"/>
          <a:stretch/>
        </p:blipFill>
        <p:spPr>
          <a:xfrm>
            <a:off x="304920" y="521640"/>
            <a:ext cx="8534160" cy="6400440"/>
          </a:xfrm>
          <a:prstGeom prst="rect">
            <a:avLst/>
          </a:prstGeom>
          <a:ln>
            <a:noFill/>
          </a:ln>
        </p:spPr>
      </p:pic>
      <p:sp>
        <p:nvSpPr>
          <p:cNvPr id="2142" name="CustomShape 1"/>
          <p:cNvSpPr/>
          <p:nvPr/>
        </p:nvSpPr>
        <p:spPr>
          <a:xfrm>
            <a:off x="2133720" y="152280"/>
            <a:ext cx="45716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</a:t>
            </a:r>
            <a:r>
              <a:rPr lang="pt-BR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OBRIGADO PELA ATENÇÃO !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Formas clínicas principais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1" name="TextShape 2"/>
          <p:cNvSpPr txBox="1"/>
          <p:nvPr/>
        </p:nvSpPr>
        <p:spPr>
          <a:xfrm>
            <a:off x="457200" y="1417680"/>
            <a:ext cx="8534160" cy="5135040"/>
          </a:xfrm>
          <a:prstGeom prst="rect">
            <a:avLst/>
          </a:prstGeom>
          <a:gradFill>
            <a:gsLst>
              <a:gs pos="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difusa em membros superiores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cintura escapular e pescoço, sem sinais de lesão ortopédica definida e sem limitacão significativa (tipo possivelmente mais frequente nos ambulatórios das empresas). 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mais localizada, sugestiva de lesão ortopédica definida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(bursite, tendinite, síndrome do tunel do carpo) e limitação progressiva para o trabalho, (possivelmente mais frequente, na fase inicial da incapacidade, em policlínicas de ortopedia). 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Exigências biomecânicas específicas podem desencadear lesões localizadas (síndromes compressivas de nervos periféricos, tendinites, bursites,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Formas clínicas principais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gradFill>
            <a:gsLst>
              <a:gs pos="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crônica regional moderada a severa, com ou sem lesão ortopédica definida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associada e com limitação significativa (possivelmente apenas uma fração do total de casos de DORT de membro superior, mas possivelmente a maior proporção entre casos atendidos em ambulatórios clínicos, de saúde do trabalhador e pela previdência social).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Lombalgias crônicas, grupo separado dos demais tanto pela localização anatomica como pela história natural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usualmente progressão de lombalgia aguda para cronica, ao contrário dos DORT de membro superior, considerados como de instalação insidiosa.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JOSÉ  HEITOR  MACHADO  FERNANDES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05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E5E941A-80C9-44A8-8F70-93F41F3F54C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06" name="TextShape 3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AGUDA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7" name="TextShape 4"/>
          <p:cNvSpPr txBox="1"/>
          <p:nvPr/>
        </p:nvSpPr>
        <p:spPr>
          <a:xfrm>
            <a:off x="1066680" y="1628640"/>
            <a:ext cx="7543440" cy="44668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por nocicepção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especialmente a </a:t>
            </a:r>
            <a:r>
              <a:rPr lang="en-US" sz="28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aguda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é fundamental para a preservação da integridade do indivíduo, pois alerta para a ocorrência de lesões no organismo.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79646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Nociceptor 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= um receptor preferencialmente sensível a estímulos nóxicos ou estímulos que, quando prolongados, podem se tornar nóxicos.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79646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Estímulo nóxico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= resulta de lesão de tecido normal.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CICLO   RETRO-ALIMENTADOR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9" name="TextShape 2"/>
          <p:cNvSpPr txBox="1"/>
          <p:nvPr/>
        </p:nvSpPr>
        <p:spPr>
          <a:xfrm>
            <a:off x="1066680" y="1700280"/>
            <a:ext cx="7543440" cy="4680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</a:t>
            </a:r>
            <a:r>
              <a:rPr lang="en-US" sz="2800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b="1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INFLAMAÇÃO   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</a:t>
            </a:r>
            <a:r>
              <a:rPr lang="en-US" sz="2800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ESPASMO</a:t>
            </a:r>
            <a:r>
              <a:rPr lang="en-US" sz="2800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800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lang="en-US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Este ciclo perpetua e agrava os sinais e sintomas dos DORTs.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Na </a:t>
            </a:r>
            <a:r>
              <a:rPr lang="en-US" sz="20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fase crônica</a:t>
            </a:r>
            <a:r>
              <a:rPr lang="en-US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os doentes apresentam diversas afecções que, sinergicamente, integram o ciclo rtroalimentador.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10" name="CustomShape 3"/>
          <p:cNvSpPr/>
          <p:nvPr/>
        </p:nvSpPr>
        <p:spPr>
          <a:xfrm rot="10002600">
            <a:off x="4761000" y="3458520"/>
            <a:ext cx="981720" cy="502920"/>
          </a:xfrm>
          <a:prstGeom prst="right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1" name="CustomShape 4"/>
          <p:cNvSpPr/>
          <p:nvPr/>
        </p:nvSpPr>
        <p:spPr>
          <a:xfrm rot="2103000">
            <a:off x="6025680" y="1985040"/>
            <a:ext cx="647280" cy="502920"/>
          </a:xfrm>
          <a:prstGeom prst="right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2" name="CustomShape 5"/>
          <p:cNvSpPr/>
          <p:nvPr/>
        </p:nvSpPr>
        <p:spPr>
          <a:xfrm rot="20213400">
            <a:off x="3060720" y="2239920"/>
            <a:ext cx="647280" cy="502920"/>
          </a:xfrm>
          <a:prstGeom prst="right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09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09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>
                                            <p:txEl>
                                              <p:pRg st="7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09">
                                            <p:txEl>
                                              <p:pRg st="7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09">
                                            <p:txEl>
                                              <p:pRg st="7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>
                                            <p:txEl>
                                              <p:pRg st="83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09">
                                            <p:txEl>
                                              <p:pRg st="83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09">
                                            <p:txEl>
                                              <p:pRg st="83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>
                                            <p:txEl>
                                              <p:pRg st="112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09">
                                            <p:txEl>
                                              <p:pRg st="112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09">
                                            <p:txEl>
                                              <p:pRg st="112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>
                                            <p:txEl>
                                              <p:pRg st="176" end="2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09">
                                            <p:txEl>
                                              <p:pRg st="176" end="2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09">
                                            <p:txEl>
                                              <p:pRg st="176" end="2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CustomShape 1"/>
          <p:cNvSpPr/>
          <p:nvPr/>
        </p:nvSpPr>
        <p:spPr>
          <a:xfrm>
            <a:off x="2157840" y="2133720"/>
            <a:ext cx="484740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que são as LER/DORT?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7" name="Imagem 2"/>
          <p:cNvPicPr/>
          <p:nvPr/>
        </p:nvPicPr>
        <p:blipFill>
          <a:blip r:embed="rId2" cstate="print"/>
          <a:stretch/>
        </p:blipFill>
        <p:spPr>
          <a:xfrm>
            <a:off x="533520" y="380880"/>
            <a:ext cx="2060280" cy="188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80000"/>
              </a:lnSpc>
              <a:buClr>
                <a:srgbClr val="4F81BD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a que </a:t>
            </a:r>
            <a:r>
              <a:rPr lang="en-US" sz="2400" u="sng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persiste além do tempo de resolução</a:t>
            </a:r>
            <a:r>
              <a:rPr lang="en-US" sz="2400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u="sng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esperado</a:t>
            </a:r>
            <a:r>
              <a:rPr lang="en-US" sz="2400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da patologia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que provocou o seu aparecimento.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Caracteriza-se pela </a:t>
            </a:r>
            <a:r>
              <a:rPr lang="en-US" sz="2400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pequena detecção dos sinais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físicos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 sempre vem acompanhada de consequências financeiras e sociais.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  <a:buClr>
                <a:srgbClr val="4F81BD"/>
              </a:buClr>
              <a:buFont typeface="Arial"/>
              <a:buChar char="•"/>
            </a:pPr>
            <a:r>
              <a:rPr lang="en-US" sz="2400" u="sng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Ela esta associada a: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* Depressão              * Posturas anti-álgicas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* Ansiedade               * Aumento das preocupa-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* Hostilidade                 ções somáticas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dor crônica pode ser considerada como aquela que persiste além do tempo razoável para a cura de uma lesão, ou que está associada a processos patológicos crônicos, que causam dor contínua ou recorrente em intervalos de meses ou anos.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 dor crônica, de forma geral, não ocorrem as respostas neurovegetativas presentes na dor aguda, devido à adaptação dos sistemas neuronais.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LER / DORT  + DOENÇA DOR 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09480" indent="-609120" algn="ctr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Comprometimento do Sistema Nervoso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r>
              <a:rPr lang="en-US" sz="2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lang="en-US" sz="28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Periférico Motor</a:t>
            </a:r>
            <a:r>
              <a:rPr lang="en-US" sz="2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déficits motores representados por perda de destreza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fasciculações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amiotrofias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hiporreflexia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49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49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35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649">
                                            <p:txEl>
                                              <p:pRg st="35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49">
                                            <p:txEl>
                                              <p:pRg st="35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57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649">
                                            <p:txEl>
                                              <p:pRg st="57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649">
                                            <p:txEl>
                                              <p:pRg st="57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110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649">
                                            <p:txEl>
                                              <p:pRg st="110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649">
                                            <p:txEl>
                                              <p:pRg st="110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124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649">
                                            <p:txEl>
                                              <p:pRg st="124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649">
                                            <p:txEl>
                                              <p:pRg st="124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136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649">
                                            <p:txEl>
                                              <p:pRg st="136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649">
                                            <p:txEl>
                                              <p:pRg st="136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LER / DORT  + DOENÇA  DOR 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09480" indent="-6091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Comprometimento do Sistema Nervoso </a:t>
            </a:r>
            <a:r>
              <a:rPr lang="en-US" sz="28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Periférico Sensitivo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hipoestesia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alodínea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hiperpatia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>
                                            <p:txEl>
                                              <p:pRg st="0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51">
                                            <p:txEl>
                                              <p:pRg st="0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51">
                                            <p:txEl>
                                              <p:pRg st="0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>
                                            <p:txEl>
                                              <p:pRg st="58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651">
                                            <p:txEl>
                                              <p:pRg st="58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51">
                                            <p:txEl>
                                              <p:pRg st="58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>
                                            <p:txEl>
                                              <p:pRg st="7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651">
                                            <p:txEl>
                                              <p:pRg st="7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651">
                                            <p:txEl>
                                              <p:pRg st="7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>
                                            <p:txEl>
                                              <p:pRg st="79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651">
                                            <p:txEl>
                                              <p:pRg st="79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651">
                                            <p:txEl>
                                              <p:pRg st="79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LER / DORT  + DOENÇA  DOR 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09480" indent="-60912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8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Anormalidades Neurovegetativas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hiperidrose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anidrose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vasodilatação ou palidez cutâneas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dermografismo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piloereção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distrofia cutânea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atrofia óssea,muscular e dos anexos da pele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53">
                                            <p:txEl>
                                              <p:p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53">
                                            <p:txEl>
                                              <p:p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33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653">
                                            <p:txEl>
                                              <p:pRg st="33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53">
                                            <p:txEl>
                                              <p:pRg st="33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45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653">
                                            <p:txEl>
                                              <p:pRg st="45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653">
                                            <p:txEl>
                                              <p:pRg st="45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5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653">
                                            <p:txEl>
                                              <p:pRg st="5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653">
                                            <p:txEl>
                                              <p:pRg st="5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88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653">
                                            <p:txEl>
                                              <p:pRg st="88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653">
                                            <p:txEl>
                                              <p:pRg st="88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102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653">
                                            <p:txEl>
                                              <p:pRg st="102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653">
                                            <p:txEl>
                                              <p:pRg st="102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113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653">
                                            <p:txEl>
                                              <p:pRg st="113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653">
                                            <p:txEl>
                                              <p:pRg st="113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>
                                            <p:txEl>
                                              <p:pRg st="131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653">
                                            <p:txEl>
                                              <p:pRg st="131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653">
                                            <p:txEl>
                                              <p:pRg st="131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TextShape 1"/>
          <p:cNvSpPr txBox="1"/>
          <p:nvPr/>
        </p:nvSpPr>
        <p:spPr>
          <a:xfrm>
            <a:off x="1042920" y="1989000"/>
            <a:ext cx="7543440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80000"/>
              </a:lnSpc>
            </a:pPr>
            <a:r>
              <a:rPr lang="en-U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dort / amert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</a:t>
            </a:r>
            <a:r>
              <a:rPr lang="en-US" sz="20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agudos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000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Não tratados                          Mal conduzidos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dort / amert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</a:t>
            </a:r>
            <a:r>
              <a:rPr lang="en-US" sz="20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casos crônicos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</a:t>
            </a:r>
            <a:r>
              <a:rPr lang="en-US" sz="2000" strike="noStrike" spc="-1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 final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r>
              <a:rPr lang="en-US" sz="1800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</a:t>
            </a:r>
            <a:r>
              <a:rPr lang="en-US" sz="1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DOENÇA</a:t>
            </a: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CRÔNICA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8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5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DORT</a:t>
            </a:r>
            <a:r>
              <a:rPr lang="en-US" sz="2800" strike="noStrike" spc="-1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CASOS AGUDOS                  CASOS CRÔNICOS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6" name="CustomShape 3"/>
          <p:cNvSpPr/>
          <p:nvPr/>
        </p:nvSpPr>
        <p:spPr>
          <a:xfrm>
            <a:off x="1547640" y="2492280"/>
            <a:ext cx="720360" cy="502920"/>
          </a:xfrm>
          <a:prstGeom prst="curvedRightArrow">
            <a:avLst>
              <a:gd name="adj1" fmla="val 20000"/>
              <a:gd name="adj2" fmla="val 40000"/>
              <a:gd name="adj3" fmla="val 47739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7" name="CustomShape 4"/>
          <p:cNvSpPr/>
          <p:nvPr/>
        </p:nvSpPr>
        <p:spPr>
          <a:xfrm>
            <a:off x="1619280" y="3789360"/>
            <a:ext cx="720360" cy="502920"/>
          </a:xfrm>
          <a:prstGeom prst="curvedRightArrow">
            <a:avLst>
              <a:gd name="adj1" fmla="val 20000"/>
              <a:gd name="adj2" fmla="val 40000"/>
              <a:gd name="adj3" fmla="val 47739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8" name="CustomShape 5"/>
          <p:cNvSpPr/>
          <p:nvPr/>
        </p:nvSpPr>
        <p:spPr>
          <a:xfrm>
            <a:off x="4643280" y="3716280"/>
            <a:ext cx="791640" cy="576000"/>
          </a:xfrm>
          <a:prstGeom prst="curvedLeftArrow">
            <a:avLst>
              <a:gd name="adj1" fmla="val 20000"/>
              <a:gd name="adj2" fmla="val 40000"/>
              <a:gd name="adj3" fmla="val 45822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9" name="CustomShape 6"/>
          <p:cNvSpPr/>
          <p:nvPr/>
        </p:nvSpPr>
        <p:spPr>
          <a:xfrm>
            <a:off x="4643280" y="2349360"/>
            <a:ext cx="791640" cy="576000"/>
          </a:xfrm>
          <a:prstGeom prst="curvedLeftArrow">
            <a:avLst>
              <a:gd name="adj1" fmla="val 20000"/>
              <a:gd name="adj2" fmla="val 40000"/>
              <a:gd name="adj3" fmla="val 45822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0" name="CustomShape 7"/>
          <p:cNvSpPr/>
          <p:nvPr/>
        </p:nvSpPr>
        <p:spPr>
          <a:xfrm>
            <a:off x="3203640" y="4797360"/>
            <a:ext cx="215640" cy="215640"/>
          </a:xfrm>
          <a:prstGeom prst="downArrowCallout">
            <a:avLst>
              <a:gd name="adj1" fmla="val 25000"/>
              <a:gd name="adj2" fmla="val 25000"/>
              <a:gd name="adj3" fmla="val 16667"/>
              <a:gd name="adj4" fmla="val 66667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1" name="CustomShape 8"/>
          <p:cNvSpPr/>
          <p:nvPr/>
        </p:nvSpPr>
        <p:spPr>
          <a:xfrm>
            <a:off x="3203640" y="5445000"/>
            <a:ext cx="217080" cy="21564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2" name="CustomShape 9"/>
          <p:cNvSpPr/>
          <p:nvPr/>
        </p:nvSpPr>
        <p:spPr>
          <a:xfrm>
            <a:off x="4716000" y="764640"/>
            <a:ext cx="576000" cy="215640"/>
          </a:xfrm>
          <a:prstGeom prst="chevron">
            <a:avLst>
              <a:gd name="adj" fmla="val 66728"/>
            </a:avLst>
          </a:prstGeom>
          <a:solidFill>
            <a:srgbClr val="FF99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54">
                                            <p:txEl>
                                              <p:p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54">
                                            <p:txEl>
                                              <p:p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43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54">
                                            <p:txEl>
                                              <p:pRg st="43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54">
                                            <p:txEl>
                                              <p:pRg st="43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87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54">
                                            <p:txEl>
                                              <p:pRg st="87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54">
                                            <p:txEl>
                                              <p:pRg st="87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143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54">
                                            <p:txEl>
                                              <p:pRg st="143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54">
                                            <p:txEl>
                                              <p:pRg st="143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183" end="2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54">
                                            <p:txEl>
                                              <p:pRg st="183" end="2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54">
                                            <p:txEl>
                                              <p:pRg st="183" end="2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225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654">
                                            <p:txEl>
                                              <p:pRg st="225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54">
                                            <p:txEl>
                                              <p:pRg st="225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266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654">
                                            <p:txEl>
                                              <p:pRg st="266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654">
                                            <p:txEl>
                                              <p:pRg st="266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>
                                            <p:txEl>
                                              <p:pRg st="268" end="3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654">
                                            <p:txEl>
                                              <p:pRg st="268" end="30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654">
                                            <p:txEl>
                                              <p:pRg st="268" end="30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1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1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TextShape 1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Escada de 3 - degraus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64" name="Line 2"/>
          <p:cNvSpPr/>
          <p:nvPr/>
        </p:nvSpPr>
        <p:spPr>
          <a:xfrm>
            <a:off x="1371600" y="4651200"/>
            <a:ext cx="2133360" cy="0"/>
          </a:xfrm>
          <a:prstGeom prst="line">
            <a:avLst/>
          </a:prstGeom>
          <a:ln w="88920">
            <a:solidFill>
              <a:srgbClr val="66FF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5" name="Line 3"/>
          <p:cNvSpPr/>
          <p:nvPr/>
        </p:nvSpPr>
        <p:spPr>
          <a:xfrm>
            <a:off x="3657600" y="3203280"/>
            <a:ext cx="2438280" cy="0"/>
          </a:xfrm>
          <a:prstGeom prst="line">
            <a:avLst/>
          </a:prstGeom>
          <a:ln w="88920">
            <a:solidFill>
              <a:srgbClr val="66FF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6" name="Line 4"/>
          <p:cNvSpPr/>
          <p:nvPr/>
        </p:nvSpPr>
        <p:spPr>
          <a:xfrm>
            <a:off x="6248160" y="1831680"/>
            <a:ext cx="2286000" cy="0"/>
          </a:xfrm>
          <a:prstGeom prst="line">
            <a:avLst/>
          </a:prstGeom>
          <a:ln w="88920">
            <a:solidFill>
              <a:srgbClr val="66FF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7" name="Line 5"/>
          <p:cNvSpPr/>
          <p:nvPr/>
        </p:nvSpPr>
        <p:spPr>
          <a:xfrm flipV="1">
            <a:off x="3429000" y="3508200"/>
            <a:ext cx="0" cy="762120"/>
          </a:xfrm>
          <a:prstGeom prst="line">
            <a:avLst/>
          </a:prstGeom>
          <a:ln w="88920">
            <a:solidFill>
              <a:srgbClr val="FF3300"/>
            </a:solidFill>
            <a:round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8" name="Line 6"/>
          <p:cNvSpPr/>
          <p:nvPr/>
        </p:nvSpPr>
        <p:spPr>
          <a:xfrm flipV="1">
            <a:off x="6095880" y="2136600"/>
            <a:ext cx="0" cy="762120"/>
          </a:xfrm>
          <a:prstGeom prst="line">
            <a:avLst/>
          </a:prstGeom>
          <a:ln w="88920">
            <a:solidFill>
              <a:srgbClr val="FF3300"/>
            </a:solidFill>
            <a:round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9" name="CustomShape 7"/>
          <p:cNvSpPr/>
          <p:nvPr/>
        </p:nvSpPr>
        <p:spPr>
          <a:xfrm>
            <a:off x="1280880" y="3730680"/>
            <a:ext cx="1334880" cy="6998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600">
            <a:noFill/>
          </a:ln>
          <a:effectLst>
            <a:outerShdw dist="53882" dir="2700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</a:t>
            </a:r>
            <a:r>
              <a:rPr lang="pt-BR" sz="2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mild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0" name="CustomShape 8"/>
          <p:cNvSpPr/>
          <p:nvPr/>
        </p:nvSpPr>
        <p:spPr>
          <a:xfrm>
            <a:off x="3660480" y="2362320"/>
            <a:ext cx="2162160" cy="6998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600">
            <a:noFill/>
          </a:ln>
          <a:effectLst>
            <a:outerShdw dist="53882" dir="2700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pt-BR" sz="2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moderate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1" name="CustomShape 9"/>
          <p:cNvSpPr/>
          <p:nvPr/>
        </p:nvSpPr>
        <p:spPr>
          <a:xfrm>
            <a:off x="6326280" y="914400"/>
            <a:ext cx="1734120" cy="6998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600">
            <a:noFill/>
          </a:ln>
          <a:effectLst>
            <a:outerShdw dist="53882" dir="2700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</a:t>
            </a:r>
            <a:r>
              <a:rPr lang="pt-BR" sz="2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severe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2" name="CustomShape 10"/>
          <p:cNvSpPr/>
          <p:nvPr/>
        </p:nvSpPr>
        <p:spPr>
          <a:xfrm>
            <a:off x="6477120" y="1984320"/>
            <a:ext cx="2361960" cy="2987280"/>
          </a:xfrm>
          <a:prstGeom prst="rect">
            <a:avLst/>
          </a:prstGeom>
          <a:solidFill>
            <a:schemeClr val="bg2">
              <a:lumMod val="75000"/>
            </a:schemeClr>
          </a:solidFill>
          <a:ln w="12600">
            <a:noFill/>
          </a:ln>
          <a:effectLst>
            <a:outerShdw dist="53882" dir="2700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Morphine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Hydromorphone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Methadone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Levorphanol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Fentanyl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Oxycodone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± Adjuvants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3" name="CustomShape 11"/>
          <p:cNvSpPr/>
          <p:nvPr/>
        </p:nvSpPr>
        <p:spPr>
          <a:xfrm>
            <a:off x="3780000" y="3429000"/>
            <a:ext cx="2361960" cy="2555280"/>
          </a:xfrm>
          <a:prstGeom prst="rect">
            <a:avLst/>
          </a:prstGeom>
          <a:solidFill>
            <a:schemeClr val="bg2">
              <a:lumMod val="75000"/>
            </a:schemeClr>
          </a:solidFill>
          <a:ln w="12600">
            <a:noFill/>
          </a:ln>
          <a:effectLst>
            <a:outerShdw dist="53882" dir="2700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A/Codeine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A/Hydrocodone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A/Oxycodone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A/Dihydrocodeine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Tramadol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± Adjuvants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4" name="CustomShape 12"/>
          <p:cNvSpPr/>
          <p:nvPr/>
        </p:nvSpPr>
        <p:spPr>
          <a:xfrm>
            <a:off x="1447920" y="4803840"/>
            <a:ext cx="2133360" cy="1691280"/>
          </a:xfrm>
          <a:prstGeom prst="rect">
            <a:avLst/>
          </a:prstGeom>
          <a:solidFill>
            <a:schemeClr val="bg2">
              <a:lumMod val="75000"/>
            </a:schemeClr>
          </a:solidFill>
          <a:ln w="12600">
            <a:noFill/>
          </a:ln>
          <a:effectLst>
            <a:outerShdw dist="53882" dir="2700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Acetaminophen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NSAIDs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± Adjuvants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1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F1C853-768E-476A-8EBC-A654550E3A9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76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r>
              <a:rPr lang="en-US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EM AMERT / DORT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77" name="TextShape 3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78" name="CustomShape 4"/>
          <p:cNvSpPr/>
          <p:nvPr/>
        </p:nvSpPr>
        <p:spPr>
          <a:xfrm>
            <a:off x="2411280" y="1773360"/>
            <a:ext cx="4679640" cy="4822560"/>
          </a:xfrm>
          <a:prstGeom prst="ellipse">
            <a:avLst/>
          </a:prstGeom>
          <a:solidFill>
            <a:srgbClr val="FF99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9" name="CustomShape 5"/>
          <p:cNvSpPr/>
          <p:nvPr/>
        </p:nvSpPr>
        <p:spPr>
          <a:xfrm>
            <a:off x="2916360" y="2492280"/>
            <a:ext cx="3673080" cy="36730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0" name="CustomShape 6"/>
          <p:cNvSpPr/>
          <p:nvPr/>
        </p:nvSpPr>
        <p:spPr>
          <a:xfrm>
            <a:off x="3649680" y="2205000"/>
            <a:ext cx="2257200" cy="53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Comportamento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1" name="CustomShape 7"/>
          <p:cNvSpPr/>
          <p:nvPr/>
        </p:nvSpPr>
        <p:spPr>
          <a:xfrm>
            <a:off x="3995640" y="2779560"/>
            <a:ext cx="1552320" cy="3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Sofrimento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2" name="CustomShape 8"/>
          <p:cNvSpPr/>
          <p:nvPr/>
        </p:nvSpPr>
        <p:spPr>
          <a:xfrm>
            <a:off x="3203640" y="3068640"/>
            <a:ext cx="3095280" cy="2808000"/>
          </a:xfrm>
          <a:prstGeom prst="ellipse">
            <a:avLst/>
          </a:prstGeom>
          <a:solidFill>
            <a:schemeClr val="folHlink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3" name="CustomShape 9"/>
          <p:cNvSpPr/>
          <p:nvPr/>
        </p:nvSpPr>
        <p:spPr>
          <a:xfrm rot="21318600">
            <a:off x="4211640" y="3429000"/>
            <a:ext cx="576000" cy="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4" name="CustomShape 10"/>
          <p:cNvSpPr/>
          <p:nvPr/>
        </p:nvSpPr>
        <p:spPr>
          <a:xfrm rot="21442800">
            <a:off x="3563640" y="3573360"/>
            <a:ext cx="2376000" cy="1871280"/>
          </a:xfrm>
          <a:prstGeom prst="ellipse">
            <a:avLst/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5" name="CustomShape 11"/>
          <p:cNvSpPr/>
          <p:nvPr/>
        </p:nvSpPr>
        <p:spPr>
          <a:xfrm>
            <a:off x="3738600" y="4221000"/>
            <a:ext cx="205704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Nocicepção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DORT / AMERT – TRATAMENTO DOENTES COM DOR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7" name="TextShape 2"/>
          <p:cNvSpPr txBox="1"/>
          <p:nvPr/>
        </p:nvSpPr>
        <p:spPr>
          <a:xfrm>
            <a:off x="1066680" y="1981080"/>
            <a:ext cx="7543440" cy="4327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09480" indent="-6091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TRATAMENTO INTERDISCIPLINAR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DOENTES COM DOR CRÔNICA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MAIS EFICAZ E MENOS</a:t>
            </a:r>
            <a:r>
              <a:rPr lang="en-US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DISPENDIOSO QUE A ADOÇÃO DAS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 algn="ctr">
              <a:lnSpc>
                <a:spcPct val="100000"/>
              </a:lnSpc>
            </a:pPr>
            <a:r>
              <a:rPr lang="en-US" sz="240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MEDIDAS  TERAPÊUTICAS  TRADICIONAIS.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strike="noStrike" spc="-1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DORT / AMERT – </a:t>
            </a:r>
            <a:r>
              <a:rPr lang="en-US" sz="2800" u="sng" strike="noStrike" spc="-1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REABILITAÇÃO
COM EQUIPE INTERDISCIPLINAR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9" name="TextShape 2"/>
          <p:cNvSpPr txBox="1"/>
          <p:nvPr/>
        </p:nvSpPr>
        <p:spPr>
          <a:xfrm>
            <a:off x="1116000" y="1916280"/>
            <a:ext cx="7632360" cy="4464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09480" indent="-609120">
              <a:lnSpc>
                <a:spcPct val="100000"/>
              </a:lnSpc>
            </a:pPr>
            <a:r>
              <a:rPr lang="en-US" sz="20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</a:t>
            </a:r>
            <a:r>
              <a:rPr lang="en-US" sz="2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REABILITAÇÃO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</a:t>
            </a:r>
            <a:r>
              <a:rPr lang="en-US" sz="2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AÇÃO EQUIPE INTERDISCIPLINAR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REINTEGRAÇÃO DO PACIENTE   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</a:t>
            </a:r>
            <a:r>
              <a:rPr lang="en-US" sz="2400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TRABALHO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</a:t>
            </a:r>
            <a:r>
              <a:rPr lang="en-US" sz="2400" strike="noStrike" spc="-1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SOCIEDADE</a:t>
            </a: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</a:t>
            </a:r>
            <a:r>
              <a:rPr lang="en-US" sz="2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FAMÍLIA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609480" indent="-609120">
              <a:lnSpc>
                <a:spcPct val="100000"/>
              </a:lnSpc>
            </a:pPr>
            <a:r>
              <a:rPr lang="en-U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90" name="CustomShape 3"/>
          <p:cNvSpPr/>
          <p:nvPr/>
        </p:nvSpPr>
        <p:spPr>
          <a:xfrm>
            <a:off x="2771640" y="4221000"/>
            <a:ext cx="431280" cy="36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1" name="CustomShape 4"/>
          <p:cNvSpPr/>
          <p:nvPr/>
        </p:nvSpPr>
        <p:spPr>
          <a:xfrm>
            <a:off x="4572000" y="4149720"/>
            <a:ext cx="431280" cy="36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2" name="CustomShape 5"/>
          <p:cNvSpPr/>
          <p:nvPr/>
        </p:nvSpPr>
        <p:spPr>
          <a:xfrm>
            <a:off x="4500720" y="3284640"/>
            <a:ext cx="431280" cy="36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3" name="CustomShape 6"/>
          <p:cNvSpPr/>
          <p:nvPr/>
        </p:nvSpPr>
        <p:spPr>
          <a:xfrm>
            <a:off x="6659640" y="4221000"/>
            <a:ext cx="431280" cy="36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4" name="CustomShape 7"/>
          <p:cNvSpPr/>
          <p:nvPr/>
        </p:nvSpPr>
        <p:spPr>
          <a:xfrm>
            <a:off x="4500720" y="2421000"/>
            <a:ext cx="431280" cy="36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TextShape 1"/>
          <p:cNvSpPr txBox="1"/>
          <p:nvPr/>
        </p:nvSpPr>
        <p:spPr>
          <a:xfrm>
            <a:off x="1676520" y="1063800"/>
            <a:ext cx="7009920" cy="493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5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Contextualização – são SIGLAS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9" name="CustomShape 2"/>
          <p:cNvSpPr/>
          <p:nvPr/>
        </p:nvSpPr>
        <p:spPr>
          <a:xfrm>
            <a:off x="380880" y="1981080"/>
            <a:ext cx="8762760" cy="282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As L.E.R. são Lesões por Esforços Repetitivos (definição mais antiga)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 D.O.R.T. (conhecidas como doenças osteomusculares relacionados ao trabalho) são responsáveis pela alteração das estruturas osteomusculares – tendões, articulações, músculos e nervos.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Condições  neuro-ortopédicas </a:t>
            </a: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localizadas</a:t>
            </a:r>
            <a:r>
              <a:rPr lang="en-US" sz="2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mais comumente identificadas em casos de DORT em MsSs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96" name="TextShape 2"/>
          <p:cNvSpPr txBox="1"/>
          <p:nvPr/>
        </p:nvSpPr>
        <p:spPr>
          <a:xfrm>
            <a:off x="457200" y="2133720"/>
            <a:ext cx="8229240" cy="3992040"/>
          </a:xfrm>
          <a:prstGeom prst="rect">
            <a:avLst/>
          </a:prstGeom>
          <a:gradFill>
            <a:gsLst>
              <a:gs pos="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tunel do carpo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Tendinite de antebraço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Cervicalgia/cervico-braquialgia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Tendinite/Bursite Ombro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Impacto/ Ruptura de Manguito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97" name="Imagem 3"/>
          <p:cNvPicPr/>
          <p:nvPr/>
        </p:nvPicPr>
        <p:blipFill>
          <a:blip r:embed="rId2" cstate="print"/>
          <a:stretch/>
        </p:blipFill>
        <p:spPr>
          <a:xfrm>
            <a:off x="6729840" y="1295280"/>
            <a:ext cx="1956600" cy="178776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Síndromes dolorosas regionais de MsSs </a:t>
            </a: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mais comumente identificadas em casos de DORT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99" name="TextShape 2"/>
          <p:cNvSpPr txBox="1"/>
          <p:nvPr/>
        </p:nvSpPr>
        <p:spPr>
          <a:xfrm>
            <a:off x="457200" y="2438280"/>
            <a:ext cx="8229240" cy="3687480"/>
          </a:xfrm>
          <a:prstGeom prst="rect">
            <a:avLst/>
          </a:prstGeom>
          <a:solidFill>
            <a:srgbClr val="C0504D"/>
          </a:solidFill>
          <a:ln w="38160">
            <a:solidFill>
              <a:srgbClr val="FFFFFF"/>
            </a:solidFill>
            <a:rou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Miofascial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de Dor Regional Complexa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00" name="Imagem 3"/>
          <p:cNvPicPr/>
          <p:nvPr/>
        </p:nvPicPr>
        <p:blipFill>
          <a:blip r:embed="rId2" cstate="print"/>
          <a:stretch/>
        </p:blipFill>
        <p:spPr>
          <a:xfrm>
            <a:off x="5791320" y="4419720"/>
            <a:ext cx="2513160" cy="229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CustomShape 1"/>
          <p:cNvSpPr/>
          <p:nvPr/>
        </p:nvSpPr>
        <p:spPr>
          <a:xfrm>
            <a:off x="533520" y="2057400"/>
            <a:ext cx="8305560" cy="347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 DORT se manifesta clinicamente por um sintoma subjetivo e peculiar a cada indivíduo que é a </a:t>
            </a:r>
            <a:r>
              <a:rPr lang="pt-BR" sz="2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DOR</a:t>
            </a: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Conseqüência de trauma direto de estruturas orgânicas por sobrecarga funcional ou traumatismos externos, acarretando danos aos tecidos mais comumente afetados, como os músculos, tendões, fáscias, nervos e articulações.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2" name="CustomShape 2"/>
          <p:cNvSpPr/>
          <p:nvPr/>
        </p:nvSpPr>
        <p:spPr>
          <a:xfrm>
            <a:off x="609480" y="228600"/>
            <a:ext cx="777204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Diagnóstico/ Sintomas na D.O.R.T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TextShape 1"/>
          <p:cNvSpPr txBox="1"/>
          <p:nvPr/>
        </p:nvSpPr>
        <p:spPr>
          <a:xfrm>
            <a:off x="1687320" y="2171880"/>
            <a:ext cx="6171840" cy="85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Síndromes dolorosas regionais de MsSs mais comumente identificadas em casos de DORT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04" name="TextShape 2"/>
          <p:cNvSpPr txBox="1"/>
          <p:nvPr/>
        </p:nvSpPr>
        <p:spPr>
          <a:xfrm>
            <a:off x="1600200" y="3429000"/>
            <a:ext cx="6171840" cy="247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Miofascial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de Dor Regional Complexa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05" name="Picture 3"/>
          <p:cNvPicPr/>
          <p:nvPr/>
        </p:nvPicPr>
        <p:blipFill>
          <a:blip r:embed="rId2" cstate="print"/>
          <a:stretch/>
        </p:blipFill>
        <p:spPr>
          <a:xfrm>
            <a:off x="171360" y="995040"/>
            <a:ext cx="109548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TextShape 1"/>
          <p:cNvSpPr txBox="1"/>
          <p:nvPr/>
        </p:nvSpPr>
        <p:spPr>
          <a:xfrm>
            <a:off x="2000160" y="1070280"/>
            <a:ext cx="6171840" cy="85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Dolorosa Miofascial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0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-dor regional moderada a severa, insiosa, progressiva, com ou sem lesão ortopédica definida (tendinite, síndrome compressiva), e com limitação significativa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(perda de força, dor noturna, insônia)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possivelmente a maior proporção entre casos atendidos em ambulatórios clínicos, de saúde do trabalhador e pela previdência social.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08" name="Picture 3"/>
          <p:cNvPicPr/>
          <p:nvPr/>
        </p:nvPicPr>
        <p:blipFill>
          <a:blip r:embed="rId2" cstate="print"/>
          <a:stretch/>
        </p:blipFill>
        <p:spPr>
          <a:xfrm>
            <a:off x="80640" y="857160"/>
            <a:ext cx="109548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TextShape 1"/>
          <p:cNvSpPr txBox="1"/>
          <p:nvPr/>
        </p:nvSpPr>
        <p:spPr>
          <a:xfrm>
            <a:off x="457200" y="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dolorosa miofascial 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10" name="TextShape 2"/>
          <p:cNvSpPr txBox="1"/>
          <p:nvPr/>
        </p:nvSpPr>
        <p:spPr>
          <a:xfrm>
            <a:off x="76320" y="838080"/>
            <a:ext cx="8915040" cy="6019560"/>
          </a:xfrm>
          <a:prstGeom prst="rect">
            <a:avLst/>
          </a:prstGeom>
          <a:gradFill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Sinais e sintomas 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indispensáveis</a:t>
            </a: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para diagnóstico positivo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regional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Hipertonia regional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Ponto gatilho: ponto(s) hipersensível(is) localizado(s) em músculos ou em bandas musculares tensas (caracterizadas por encurtamento de fibras musculares) nas quais a palpação produz reação de retirada com dor local ou referida 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Sinais e sintomas 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adicionais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Parestesias distais à área afetada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Redução de força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Incoordenação de movimentos finos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Tremor ao esforço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Paciente deixa cair objetos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Sensação de peso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Força reduzida ao exame, na comparação com o outro membro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Alteração no padrão de sono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Fontes: Gerwin, 1997, 2001 e Hadler, 2004.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CustomShape 1"/>
          <p:cNvSpPr/>
          <p:nvPr/>
        </p:nvSpPr>
        <p:spPr>
          <a:xfrm>
            <a:off x="887400" y="2165040"/>
            <a:ext cx="6808320" cy="287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IMPORTANTE: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miofascial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 ser a </a:t>
            </a: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responsável por dores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atribuídas a Síndromes Ortopédicas, como epicondilites, síndrome do tunel do carpo, ciática,...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" name="Picture 2"/>
          <p:cNvPicPr/>
          <p:nvPr/>
        </p:nvPicPr>
        <p:blipFill>
          <a:blip r:embed="rId2" cstate="print"/>
          <a:stretch/>
        </p:blipFill>
        <p:spPr>
          <a:xfrm>
            <a:off x="838080" y="533520"/>
            <a:ext cx="7266240" cy="5238360"/>
          </a:xfrm>
          <a:prstGeom prst="rect">
            <a:avLst/>
          </a:prstGeom>
          <a:ln>
            <a:noFill/>
          </a:ln>
        </p:spPr>
      </p:pic>
      <p:sp>
        <p:nvSpPr>
          <p:cNvPr id="1713" name="CustomShape 1"/>
          <p:cNvSpPr/>
          <p:nvPr/>
        </p:nvSpPr>
        <p:spPr>
          <a:xfrm>
            <a:off x="2248560" y="5943600"/>
            <a:ext cx="46249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Fonte: Chakr R. Livro Medicina Ambulatorial Eds. Duncan e cols,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2014, p. 1201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CustomShape 1"/>
          <p:cNvSpPr/>
          <p:nvPr/>
        </p:nvSpPr>
        <p:spPr>
          <a:xfrm>
            <a:off x="922320" y="2165040"/>
            <a:ext cx="7758360" cy="223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seguir..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Mapas de pontos gatilho miofasciais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Cada link leva a texto com descrição dos musculos envolvidos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TextShape 1"/>
          <p:cNvSpPr txBox="1"/>
          <p:nvPr/>
        </p:nvSpPr>
        <p:spPr>
          <a:xfrm>
            <a:off x="304920" y="-380880"/>
            <a:ext cx="7886520" cy="1805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Dores tipo STC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16" name="Picture 2"/>
          <p:cNvPicPr/>
          <p:nvPr/>
        </p:nvPicPr>
        <p:blipFill>
          <a:blip r:embed="rId2" cstate="print"/>
          <a:stretch/>
        </p:blipFill>
        <p:spPr>
          <a:xfrm>
            <a:off x="1472760" y="803880"/>
            <a:ext cx="6384960" cy="4964400"/>
          </a:xfrm>
          <a:prstGeom prst="rect">
            <a:avLst/>
          </a:prstGeom>
          <a:ln>
            <a:noFill/>
          </a:ln>
        </p:spPr>
      </p:pic>
      <p:sp>
        <p:nvSpPr>
          <p:cNvPr id="1717" name="CustomShape 2"/>
          <p:cNvSpPr/>
          <p:nvPr/>
        </p:nvSpPr>
        <p:spPr>
          <a:xfrm>
            <a:off x="2133720" y="5715000"/>
            <a:ext cx="506304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http://www.gadibody.com/treatments/carpal-tunnel.php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8" name="CustomShape 3"/>
          <p:cNvSpPr/>
          <p:nvPr/>
        </p:nvSpPr>
        <p:spPr>
          <a:xfrm>
            <a:off x="6629400" y="3200400"/>
            <a:ext cx="136440" cy="1710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Ler/Dort</a:t>
            </a: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 as </a:t>
            </a: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condições</a:t>
            </a: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 </a:t>
            </a: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comorbidades</a:t>
            </a: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que abrigam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1" name="Imagem 5"/>
          <p:cNvPicPr/>
          <p:nvPr/>
        </p:nvPicPr>
        <p:blipFill>
          <a:blip r:embed="rId2" cstate="print"/>
          <a:stretch/>
        </p:blipFill>
        <p:spPr>
          <a:xfrm>
            <a:off x="3352680" y="1828800"/>
            <a:ext cx="2342880" cy="2342880"/>
          </a:xfrm>
          <a:prstGeom prst="rect">
            <a:avLst/>
          </a:prstGeom>
          <a:ln>
            <a:noFill/>
          </a:ln>
        </p:spPr>
      </p:pic>
      <p:sp>
        <p:nvSpPr>
          <p:cNvPr id="1562" name="CustomShape 2"/>
          <p:cNvSpPr/>
          <p:nvPr/>
        </p:nvSpPr>
        <p:spPr>
          <a:xfrm>
            <a:off x="380880" y="4572000"/>
            <a:ext cx="1599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Tendinites Inflamatórias</a:t>
            </a:r>
          </a:p>
        </p:txBody>
      </p:sp>
      <p:sp>
        <p:nvSpPr>
          <p:cNvPr id="1563" name="CustomShape 3"/>
          <p:cNvSpPr/>
          <p:nvPr/>
        </p:nvSpPr>
        <p:spPr>
          <a:xfrm>
            <a:off x="1794600" y="4642200"/>
            <a:ext cx="2971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Neuropatias Compressivas</a:t>
            </a:r>
          </a:p>
        </p:txBody>
      </p:sp>
      <p:sp>
        <p:nvSpPr>
          <p:cNvPr id="1564" name="CustomShape 4"/>
          <p:cNvSpPr/>
          <p:nvPr/>
        </p:nvSpPr>
        <p:spPr>
          <a:xfrm>
            <a:off x="5181480" y="4648320"/>
            <a:ext cx="3504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Síndromes de Dor Regional</a:t>
            </a:r>
          </a:p>
        </p:txBody>
      </p:sp>
      <p:sp>
        <p:nvSpPr>
          <p:cNvPr id="1565" name="CustomShape 5"/>
          <p:cNvSpPr/>
          <p:nvPr/>
        </p:nvSpPr>
        <p:spPr>
          <a:xfrm>
            <a:off x="2590920" y="5257800"/>
            <a:ext cx="35809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Lombalgias e Cervicalgias       </a:t>
            </a: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Ocupacionais</a:t>
            </a:r>
          </a:p>
        </p:txBody>
      </p:sp>
      <p:sp>
        <p:nvSpPr>
          <p:cNvPr id="1566" name="CustomShape 6"/>
          <p:cNvSpPr/>
          <p:nvPr/>
        </p:nvSpPr>
        <p:spPr>
          <a:xfrm rot="3859800">
            <a:off x="2192400" y="2250360"/>
            <a:ext cx="498960" cy="2665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7" name="CustomShape 7"/>
          <p:cNvSpPr/>
          <p:nvPr/>
        </p:nvSpPr>
        <p:spPr>
          <a:xfrm rot="821400">
            <a:off x="3455280" y="3183480"/>
            <a:ext cx="533160" cy="14763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8" name="CustomShape 8"/>
          <p:cNvSpPr/>
          <p:nvPr/>
        </p:nvSpPr>
        <p:spPr>
          <a:xfrm rot="19110000">
            <a:off x="5537160" y="2966040"/>
            <a:ext cx="609120" cy="16837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9" name="CustomShape 9"/>
          <p:cNvSpPr/>
          <p:nvPr/>
        </p:nvSpPr>
        <p:spPr>
          <a:xfrm>
            <a:off x="4648320" y="3141720"/>
            <a:ext cx="456840" cy="2076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TextShape 1"/>
          <p:cNvSpPr txBox="1"/>
          <p:nvPr/>
        </p:nvSpPr>
        <p:spPr>
          <a:xfrm>
            <a:off x="152280" y="-457200"/>
            <a:ext cx="7886520" cy="1826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NO OMBRO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20" name="Picture 2"/>
          <p:cNvPicPr/>
          <p:nvPr/>
        </p:nvPicPr>
        <p:blipFill>
          <a:blip r:embed="rId2" cstate="print"/>
          <a:stretch/>
        </p:blipFill>
        <p:spPr>
          <a:xfrm>
            <a:off x="1066680" y="668880"/>
            <a:ext cx="6857640" cy="5366160"/>
          </a:xfrm>
          <a:prstGeom prst="rect">
            <a:avLst/>
          </a:prstGeom>
          <a:ln>
            <a:noFill/>
          </a:ln>
        </p:spPr>
      </p:pic>
      <p:sp>
        <p:nvSpPr>
          <p:cNvPr id="1721" name="CustomShape 2"/>
          <p:cNvSpPr/>
          <p:nvPr/>
        </p:nvSpPr>
        <p:spPr>
          <a:xfrm>
            <a:off x="1981080" y="586728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http://www.gadibody.com/treatments/shoulder-pain.php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2" name="CustomShape 3"/>
          <p:cNvSpPr/>
          <p:nvPr/>
        </p:nvSpPr>
        <p:spPr>
          <a:xfrm>
            <a:off x="6515280" y="3326040"/>
            <a:ext cx="136440" cy="1710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3" name="CustomShape 4"/>
          <p:cNvSpPr/>
          <p:nvPr/>
        </p:nvSpPr>
        <p:spPr>
          <a:xfrm>
            <a:off x="6515280" y="3314880"/>
            <a:ext cx="136440" cy="1710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TextShape 1"/>
          <p:cNvSpPr txBox="1"/>
          <p:nvPr/>
        </p:nvSpPr>
        <p:spPr>
          <a:xfrm>
            <a:off x="114480" y="0"/>
            <a:ext cx="7886520" cy="914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referida para o cotovelo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25" name="Picture 2"/>
          <p:cNvPicPr/>
          <p:nvPr/>
        </p:nvPicPr>
        <p:blipFill>
          <a:blip r:embed="rId2" cstate="print"/>
          <a:stretch/>
        </p:blipFill>
        <p:spPr>
          <a:xfrm>
            <a:off x="990720" y="673920"/>
            <a:ext cx="6868080" cy="5254200"/>
          </a:xfrm>
          <a:prstGeom prst="rect">
            <a:avLst/>
          </a:prstGeom>
          <a:ln>
            <a:noFill/>
          </a:ln>
        </p:spPr>
      </p:pic>
      <p:sp>
        <p:nvSpPr>
          <p:cNvPr id="1726" name="CustomShape 2"/>
          <p:cNvSpPr/>
          <p:nvPr/>
        </p:nvSpPr>
        <p:spPr>
          <a:xfrm>
            <a:off x="2057400" y="592848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http://www.gadibody.com/treatments/tennis-elbow.php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7" name="CustomShape 3"/>
          <p:cNvSpPr/>
          <p:nvPr/>
        </p:nvSpPr>
        <p:spPr>
          <a:xfrm>
            <a:off x="6515280" y="3314880"/>
            <a:ext cx="136440" cy="1710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TextShape 1"/>
          <p:cNvSpPr txBox="1"/>
          <p:nvPr/>
        </p:nvSpPr>
        <p:spPr>
          <a:xfrm>
            <a:off x="542160" y="0"/>
            <a:ext cx="7886520" cy="993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Cabeça e pescoço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29" name="Picture 2"/>
          <p:cNvPicPr/>
          <p:nvPr/>
        </p:nvPicPr>
        <p:blipFill>
          <a:blip r:embed="rId2" cstate="print"/>
          <a:stretch/>
        </p:blipFill>
        <p:spPr>
          <a:xfrm>
            <a:off x="1066680" y="791280"/>
            <a:ext cx="6629040" cy="5162400"/>
          </a:xfrm>
          <a:prstGeom prst="rect">
            <a:avLst/>
          </a:prstGeom>
          <a:ln>
            <a:noFill/>
          </a:ln>
        </p:spPr>
      </p:pic>
      <p:sp>
        <p:nvSpPr>
          <p:cNvPr id="1730" name="CustomShape 2"/>
          <p:cNvSpPr/>
          <p:nvPr/>
        </p:nvSpPr>
        <p:spPr>
          <a:xfrm>
            <a:off x="2057400" y="591336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http://www.gadibody.com/treatments/neck-pain.php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TextShape 1"/>
          <p:cNvSpPr txBox="1"/>
          <p:nvPr/>
        </p:nvSpPr>
        <p:spPr>
          <a:xfrm>
            <a:off x="114480" y="0"/>
            <a:ext cx="7886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Quadril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2" name="CustomShape 2"/>
          <p:cNvSpPr/>
          <p:nvPr/>
        </p:nvSpPr>
        <p:spPr>
          <a:xfrm>
            <a:off x="1905120" y="586728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http://www.gadibody.com/treatments/hip-pain.php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3" name="Picture 2"/>
          <p:cNvPicPr/>
          <p:nvPr/>
        </p:nvPicPr>
        <p:blipFill>
          <a:blip r:embed="rId3" cstate="print"/>
          <a:stretch/>
        </p:blipFill>
        <p:spPr>
          <a:xfrm>
            <a:off x="1207080" y="762120"/>
            <a:ext cx="6663600" cy="510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TextShape 1"/>
          <p:cNvSpPr txBox="1"/>
          <p:nvPr/>
        </p:nvSpPr>
        <p:spPr>
          <a:xfrm>
            <a:off x="228600" y="0"/>
            <a:ext cx="7886520" cy="993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Lombalgia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5" name="CustomShape 2"/>
          <p:cNvSpPr/>
          <p:nvPr/>
        </p:nvSpPr>
        <p:spPr>
          <a:xfrm>
            <a:off x="2057400" y="586728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http://www.gadibody.com/treatments/lower-back-pain.php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6" name="Picture 2"/>
          <p:cNvPicPr/>
          <p:nvPr/>
        </p:nvPicPr>
        <p:blipFill>
          <a:blip r:embed="rId3" cstate="print"/>
          <a:stretch/>
        </p:blipFill>
        <p:spPr>
          <a:xfrm>
            <a:off x="1295280" y="800640"/>
            <a:ext cx="6613200" cy="506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TextShape 1"/>
          <p:cNvSpPr txBox="1"/>
          <p:nvPr/>
        </p:nvSpPr>
        <p:spPr>
          <a:xfrm>
            <a:off x="380880" y="0"/>
            <a:ext cx="7886520" cy="993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tipo Ciática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8" name="CustomShape 2"/>
          <p:cNvSpPr/>
          <p:nvPr/>
        </p:nvSpPr>
        <p:spPr>
          <a:xfrm>
            <a:off x="2133720" y="594216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http://www.gadibody.com/treatments/sciatica.php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9" name="Picture 2"/>
          <p:cNvPicPr/>
          <p:nvPr/>
        </p:nvPicPr>
        <p:blipFill>
          <a:blip r:embed="rId3" cstate="print"/>
          <a:stretch/>
        </p:blipFill>
        <p:spPr>
          <a:xfrm>
            <a:off x="1247760" y="838080"/>
            <a:ext cx="6507360" cy="498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TextShape 1"/>
          <p:cNvSpPr txBox="1"/>
          <p:nvPr/>
        </p:nvSpPr>
        <p:spPr>
          <a:xfrm>
            <a:off x="228600" y="0"/>
            <a:ext cx="7886520" cy="993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em Joelho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1" name="CustomShape 2"/>
          <p:cNvSpPr/>
          <p:nvPr/>
        </p:nvSpPr>
        <p:spPr>
          <a:xfrm>
            <a:off x="1981080" y="5884200"/>
            <a:ext cx="5600520" cy="8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http://www.gadibody.com/treatments/knee-pain.php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Objetivo: ver a descrição dos músculos afetados e a localização dos trigger points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(clicar na primeira figura embaixo, na seta do lado D, que inicia um slide-show)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interpretações de relação causa-e-efeito do autor podem ou não ser corretas. Esta é uma área de estudo em desenvolvimento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2" name="Picture 2"/>
          <p:cNvPicPr/>
          <p:nvPr/>
        </p:nvPicPr>
        <p:blipFill>
          <a:blip r:embed="rId3" cstate="print"/>
          <a:stretch/>
        </p:blipFill>
        <p:spPr>
          <a:xfrm>
            <a:off x="1219320" y="760320"/>
            <a:ext cx="6765480" cy="518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TextShape 1"/>
          <p:cNvSpPr txBox="1"/>
          <p:nvPr/>
        </p:nvSpPr>
        <p:spPr>
          <a:xfrm>
            <a:off x="457200" y="0"/>
            <a:ext cx="82292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Sindrome de Dor Regional Complexa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4" name="TextShape 2"/>
          <p:cNvSpPr txBox="1"/>
          <p:nvPr/>
        </p:nvSpPr>
        <p:spPr>
          <a:xfrm>
            <a:off x="457200" y="838080"/>
            <a:ext cx="8229240" cy="6019560"/>
          </a:xfrm>
          <a:prstGeom prst="rect">
            <a:avLst/>
          </a:prstGeom>
          <a:gradFill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Critérios diagnósticos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440" indent="-51408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Trauma inicial ou imobilização (ou não...)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440" indent="-51408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contínua, alodinia ou hiperalgesia de modo a que a dor seja desproporcional ao evento desencadeante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440" indent="-51408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Evidência, em algum momento, de edema, alteração no fluxo sanguíneo da pele ou atividade sudomotora anormal na região abarcada pela dor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14440" indent="-51408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diagnóstico é excluído em caso da existência de condição que poderia explicar o grau de dor e disfunção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* 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 critérios 2, 3 e 4 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são requeridos para o diagnóstico. Fonte: </a:t>
            </a:r>
            <a:r>
              <a:rPr lang="en-US" sz="3200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International Association for the Study of Pain, 1994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TextShape 1"/>
          <p:cNvSpPr txBox="1"/>
          <p:nvPr/>
        </p:nvSpPr>
        <p:spPr>
          <a:xfrm>
            <a:off x="1587240" y="838080"/>
            <a:ext cx="6171840" cy="85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Complexa de Dor Regional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6" name="TextShape 2"/>
          <p:cNvSpPr txBox="1"/>
          <p:nvPr/>
        </p:nvSpPr>
        <p:spPr>
          <a:xfrm>
            <a:off x="1600200" y="2914560"/>
            <a:ext cx="6171840" cy="3394080"/>
          </a:xfrm>
          <a:prstGeom prst="rect">
            <a:avLst/>
          </a:prstGeom>
          <a:gradFill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severa, com ou sem lesão ortopédica desencadeante associada, e frequentemente levando à incapacidade definitiva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Frequência relativamente baixa entre casos de dor, mas severidade alta faz com prevalência entre dor com incapacidade aumente</a:t>
            </a:r>
          </a:p>
        </p:txBody>
      </p:sp>
      <p:pic>
        <p:nvPicPr>
          <p:cNvPr id="1747" name="Picture 3"/>
          <p:cNvPicPr/>
          <p:nvPr/>
        </p:nvPicPr>
        <p:blipFill>
          <a:blip r:embed="rId2" cstate="print"/>
          <a:stretch/>
        </p:blipFill>
        <p:spPr>
          <a:xfrm>
            <a:off x="110880" y="983880"/>
            <a:ext cx="109548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TextShape 1"/>
          <p:cNvSpPr txBox="1"/>
          <p:nvPr/>
        </p:nvSpPr>
        <p:spPr>
          <a:xfrm>
            <a:off x="2133720" y="522720"/>
            <a:ext cx="6171840" cy="85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Sindrome de Dor Regional Complexa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9" name="TextShape 2"/>
          <p:cNvSpPr txBox="1"/>
          <p:nvPr/>
        </p:nvSpPr>
        <p:spPr>
          <a:xfrm>
            <a:off x="457200" y="1865880"/>
            <a:ext cx="8000640" cy="3394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Critérios diagnósticos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5920" indent="-38556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Trauma inicial ou imobilização (ou não...)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5920" indent="-38556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contínua, alodinia ou hiperalgesia de modo a que a dor seja desproporcional ao evento desencadeante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5920" indent="-38556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Evidência, em algum momento, de edema, alteração no fluxo sanguíneo da pele ou atividade sudomotora anormal na região abarcada pela dor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5920" indent="-385560">
              <a:lnSpc>
                <a:spcPct val="100000"/>
              </a:lnSpc>
              <a:buClr>
                <a:srgbClr val="000000"/>
              </a:buClr>
              <a:buFont typeface="Arial"/>
              <a:buAutoNum type="arabicPlain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diagnóstico é excluído em caso da existência de condição que poderia explicar o grau de dor e disfunção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* Os 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critérios 2, 3 e 4 </a:t>
            </a: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são requeridos para o diagnóstico.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Fonte: International Association for the Study of Pain, 1994;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50" name="Picture 3"/>
          <p:cNvPicPr/>
          <p:nvPr/>
        </p:nvPicPr>
        <p:blipFill>
          <a:blip r:embed="rId2" cstate="print"/>
          <a:stretch/>
        </p:blipFill>
        <p:spPr>
          <a:xfrm>
            <a:off x="132480" y="862200"/>
            <a:ext cx="109548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TextShape 1"/>
          <p:cNvSpPr txBox="1"/>
          <p:nvPr/>
        </p:nvSpPr>
        <p:spPr>
          <a:xfrm>
            <a:off x="1676520" y="1063800"/>
            <a:ext cx="7009920" cy="68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Histórico das L.E.R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1" name="CustomShape 2"/>
          <p:cNvSpPr/>
          <p:nvPr/>
        </p:nvSpPr>
        <p:spPr>
          <a:xfrm>
            <a:off x="533520" y="2006640"/>
            <a:ext cx="8000640" cy="377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1700 -  </a:t>
            </a:r>
            <a:r>
              <a:rPr lang="pt-BR" sz="24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Ramazzini</a:t>
            </a: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- Pai da Medicina do trabalho - "doença dos escribas e notórios".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1920 - Doença das tecelãs (1920)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1965 - Doença das lavadeiras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Década de 80 – Universalização do problema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71600" lvl="3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Várias profissões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28800" lvl="4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Movimentos repetitivos ou grande imobilização postural - Fenômeno Mundial.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Complexa de Dor Regional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5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http://www.ted.com/talks/elliot_krane_the_mystery_of_chronic_pain.html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53" name="CustomShape 3"/>
          <p:cNvSpPr/>
          <p:nvPr/>
        </p:nvSpPr>
        <p:spPr>
          <a:xfrm>
            <a:off x="-31680" y="-136440"/>
            <a:ext cx="110448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4" name="Imagem 5"/>
          <p:cNvPicPr/>
          <p:nvPr/>
        </p:nvPicPr>
        <p:blipFill>
          <a:blip r:embed="rId3" cstate="print"/>
          <a:stretch/>
        </p:blipFill>
        <p:spPr>
          <a:xfrm>
            <a:off x="1981080" y="3048120"/>
            <a:ext cx="4876560" cy="333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CustomShape 1"/>
          <p:cNvSpPr/>
          <p:nvPr/>
        </p:nvSpPr>
        <p:spPr>
          <a:xfrm>
            <a:off x="380880" y="380880"/>
            <a:ext cx="8381520" cy="617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Referencias para recursos adicionais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040" indent="-2566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Atlas musculoesquelético – U. Washington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http://depts.washington.edu/msatlas/content.html#116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brainman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Videocirurgia de reparo artoscópico de ruptura Sdo manguito rotador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http://mdvideocenter.brighamandwomens.org/specialties/orthopedic-and-arthritis/rotator-cuff-arthroscopic-rotator-cuff-repair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 Semiologia ortopédica pericial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lang="pt-BR" sz="24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http://www.ufrgs.br/semiologiaortopedica/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Heitor Marques Fernandes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Brainmen – Understanding pain in less than 5 minutes (portuguese subtitles)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https://youtu.be/DnH8cs417Cw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TextShape 1"/>
          <p:cNvSpPr txBox="1"/>
          <p:nvPr/>
        </p:nvSpPr>
        <p:spPr>
          <a:xfrm>
            <a:off x="457200" y="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e Doença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57" name="TextShape 2"/>
          <p:cNvSpPr txBox="1"/>
          <p:nvPr/>
        </p:nvSpPr>
        <p:spPr>
          <a:xfrm>
            <a:off x="457200" y="914400"/>
            <a:ext cx="8229240" cy="594072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Talvez o melhor CID para enquadrar os casos de dor crônica osteomuscular</a:t>
            </a: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não esteja no capítulo das doenças osteomusculares, nem nos códigos de síndromes compressivas.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Talvez devessemos recomendar ao INSS os 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CIDs  R52.1 </a:t>
            </a: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dor cronica intratável ou 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R52.2</a:t>
            </a: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outro tipo de dor cronica, do capítulo Capítulo XVIII: Sintomas, sinais e achados anormais de exames clínicos e de laboratório, não classificados em outra parte, como a melhor codificação para a dor crônica secundária aos DORT.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propor que na próxima classificação, </a:t>
            </a: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dor crônica passe a ser classificada como doença</a:t>
            </a: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como é o caso hoje, da depressão.  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en-US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Rev Brasileira de Medicina do Trabalho 2013.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 – sobre </a:t>
            </a:r>
            <a:r>
              <a:rPr lang="en-US" sz="4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crônica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5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gradFill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http://www.ted.com/talks/elliot_krane_the_mystery_of_chronic_pain.html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http://www.bodyinmind.org/ted-tedx-why-things-hurt-ted-talk-lorimer-moseley/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Neste mais importante é ler o primeiro comentário...</a:t>
            </a:r>
          </a:p>
        </p:txBody>
      </p:sp>
      <p:pic>
        <p:nvPicPr>
          <p:cNvPr id="1760" name="Imagem 3"/>
          <p:cNvPicPr/>
          <p:nvPr/>
        </p:nvPicPr>
        <p:blipFill>
          <a:blip r:embed="rId4" cstate="print"/>
          <a:stretch/>
        </p:blipFill>
        <p:spPr>
          <a:xfrm>
            <a:off x="6811200" y="4876920"/>
            <a:ext cx="1875240" cy="171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CustomShape 1"/>
          <p:cNvSpPr/>
          <p:nvPr/>
        </p:nvSpPr>
        <p:spPr>
          <a:xfrm>
            <a:off x="250920" y="1844640"/>
            <a:ext cx="7619760" cy="31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90000"/>
              </a:lnSpc>
            </a:pPr>
            <a:r>
              <a:rPr lang="pt-BR" sz="2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Vigilância da Saúde do Trabalhador deve detectar causas predisponentes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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Produção a todo custo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lvl="2" indent="-216000"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Sobrecarga física e psíquica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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cliente tem sempre a razão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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Distribuição inadequada dos afazeres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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Ambiente não ergonômico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Comunicado de Acidente de Trabalho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3" name="TextShape 2"/>
          <p:cNvSpPr txBox="1"/>
          <p:nvPr/>
        </p:nvSpPr>
        <p:spPr>
          <a:xfrm>
            <a:off x="1692360" y="2421000"/>
            <a:ext cx="7009920" cy="18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Nexo causal – importante !!!!!!!!!!!!!</a:t>
            </a:r>
          </a:p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Quando ???????????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5" name="CustomShape 2"/>
          <p:cNvSpPr/>
          <p:nvPr/>
        </p:nvSpPr>
        <p:spPr>
          <a:xfrm>
            <a:off x="2257560" y="1828800"/>
            <a:ext cx="5229000" cy="38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1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Disturbios relacionados ao trabalho</a:t>
            </a:r>
            <a:r>
              <a:rPr lang="pt-BR" sz="21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1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dois sentidos: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causados ou agravados pela atividade ocupacional</a:t>
            </a: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Serem </a:t>
            </a: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“acidente do trabalho” </a:t>
            </a: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ou seja, </a:t>
            </a: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legalmente (*)</a:t>
            </a: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terem estatus diferente da mesma lesão causada em atividade não ocupacional  </a:t>
            </a:r>
          </a:p>
          <a:p>
            <a:pPr>
              <a:lnSpc>
                <a:spcPct val="100000"/>
              </a:lnSpc>
            </a:pP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			________________________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5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(*)</a:t>
            </a: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direitos previdenciários e implicações cíveis e criminais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7" name="CustomShape 2"/>
          <p:cNvSpPr/>
          <p:nvPr/>
        </p:nvSpPr>
        <p:spPr>
          <a:xfrm>
            <a:off x="2257560" y="1828800"/>
            <a:ext cx="5229000" cy="44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acidente do trabalho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</a:t>
            </a:r>
            <a:r>
              <a:rPr lang="pt-BR" sz="18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conceito amplo (para notificação via SUS)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Todo o agravo (acidente ou doença) provocado ou agravado pelo trabalho	</a:t>
            </a:r>
          </a:p>
          <a:p>
            <a:pPr marL="457200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</a:p>
          <a:p>
            <a:pPr marL="457200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</a:t>
            </a:r>
            <a:r>
              <a:rPr lang="pt-BR" sz="18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conceito previdenciário – para benefícios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71600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Requisitos</a:t>
            </a:r>
          </a:p>
          <a:p>
            <a:pPr marL="1285920" lvl="3" indent="-2566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que o trabalhador seja </a:t>
            </a:r>
            <a:r>
              <a:rPr lang="pt-BR" sz="1500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segurado da previdência social </a:t>
            </a: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 categoria “empregado com carteira assinada” – </a:t>
            </a:r>
            <a:r>
              <a:rPr lang="pt-BR" sz="1500" u="sng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CLT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85920" lvl="3" indent="-2566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que a </a:t>
            </a:r>
            <a:r>
              <a:rPr lang="pt-BR" sz="1500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avaliação pericial </a:t>
            </a: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conclua por haver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71600">
              <a:lnSpc>
                <a:spcPct val="100000"/>
              </a:lnSpc>
            </a:pP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r>
              <a:rPr lang="pt-BR" sz="1500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nexo técnico-epidemiológico </a:t>
            </a:r>
            <a:r>
              <a:rPr lang="pt-BR" sz="1500" u="sng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(NTEP) </a:t>
            </a: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a incapacidade e lesão/agravo provocado pelo trabalho				</a:t>
            </a:r>
            <a:r>
              <a:rPr lang="pt-BR" sz="1500" strike="noStrike" spc="-1" baseline="30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	</a:t>
            </a:r>
            <a:r>
              <a:rPr lang="pt-BR" sz="1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		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8" name="Picture 4"/>
          <p:cNvPicPr/>
          <p:nvPr/>
        </p:nvPicPr>
        <p:blipFill>
          <a:blip r:embed="rId2" cstate="print"/>
          <a:stretch/>
        </p:blipFill>
        <p:spPr>
          <a:xfrm>
            <a:off x="1164600" y="985680"/>
            <a:ext cx="6814800" cy="4654440"/>
          </a:xfrm>
          <a:prstGeom prst="rect">
            <a:avLst/>
          </a:prstGeom>
          <a:ln>
            <a:noFill/>
          </a:ln>
        </p:spPr>
      </p:pic>
      <p:sp>
        <p:nvSpPr>
          <p:cNvPr id="1769" name="CustomShape 1"/>
          <p:cNvSpPr/>
          <p:nvPr/>
        </p:nvSpPr>
        <p:spPr>
          <a:xfrm>
            <a:off x="2396880" y="1042560"/>
            <a:ext cx="516240" cy="20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B31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0" name="CustomShape 2"/>
          <p:cNvSpPr/>
          <p:nvPr/>
        </p:nvSpPr>
        <p:spPr>
          <a:xfrm>
            <a:off x="6068880" y="1042560"/>
            <a:ext cx="461520" cy="20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B91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1" name="CustomShape 3"/>
          <p:cNvSpPr/>
          <p:nvPr/>
        </p:nvSpPr>
        <p:spPr>
          <a:xfrm>
            <a:off x="5225760" y="1899720"/>
            <a:ext cx="2365560" cy="20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Auxílio-Doença Acidentário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2" name="CustomShape 4"/>
          <p:cNvSpPr/>
          <p:nvPr/>
        </p:nvSpPr>
        <p:spPr>
          <a:xfrm>
            <a:off x="5954400" y="2604960"/>
            <a:ext cx="906120" cy="20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 CAT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3" name="CustomShape 5"/>
          <p:cNvSpPr/>
          <p:nvPr/>
        </p:nvSpPr>
        <p:spPr>
          <a:xfrm>
            <a:off x="5253480" y="3309120"/>
            <a:ext cx="2308680" cy="400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Até o 15° dia – empregador Após – INSS (afastamento)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4" name="CustomShape 6"/>
          <p:cNvSpPr/>
          <p:nvPr/>
        </p:nvSpPr>
        <p:spPr>
          <a:xfrm>
            <a:off x="4983480" y="4251960"/>
            <a:ext cx="2740680" cy="1122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28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empregador deposita 8% no FGTS durante o período de afastamento, há estabilidade no emprego durante 1 ano após o retorno, permanecem outros benefícios que constam na convenção Coletiva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5" name="CustomShape 7"/>
          <p:cNvSpPr/>
          <p:nvPr/>
        </p:nvSpPr>
        <p:spPr>
          <a:xfrm>
            <a:off x="1473120" y="1899720"/>
            <a:ext cx="2579040" cy="20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Auxílio-Doença Previdenciário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6" name="CustomShape 8"/>
          <p:cNvSpPr/>
          <p:nvPr/>
        </p:nvSpPr>
        <p:spPr>
          <a:xfrm>
            <a:off x="2309760" y="2730240"/>
            <a:ext cx="906120" cy="20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 CAT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7" name="CustomShape 9"/>
          <p:cNvSpPr/>
          <p:nvPr/>
        </p:nvSpPr>
        <p:spPr>
          <a:xfrm>
            <a:off x="1609200" y="3561840"/>
            <a:ext cx="2308680" cy="400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Até o 15° dia – empregador Após – INSS (afastamento)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8" name="CustomShape 10"/>
          <p:cNvSpPr/>
          <p:nvPr/>
        </p:nvSpPr>
        <p:spPr>
          <a:xfrm>
            <a:off x="1486080" y="4611960"/>
            <a:ext cx="2579040" cy="565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pt-BR" sz="128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trabalhador não tem direito à estabilidade, FGTS, e outros benefícios da Convenção Coletiva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9" name="Table 1"/>
          <p:cNvGraphicFramePr/>
          <p:nvPr/>
        </p:nvGraphicFramePr>
        <p:xfrm>
          <a:off x="1743120" y="2554560"/>
          <a:ext cx="5760360" cy="2535480"/>
        </p:xfrm>
        <a:graphic>
          <a:graphicData uri="http://schemas.openxmlformats.org/drawingml/2006/table">
            <a:tbl>
              <a:tblPr/>
              <a:tblGrid>
                <a:gridCol w="1212480"/>
                <a:gridCol w="998640"/>
                <a:gridCol w="925560"/>
                <a:gridCol w="2623680"/>
              </a:tblGrid>
              <a:tr h="392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Motivo/Situação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0E0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Quantidade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0E0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Percentual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0E0EE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pt-BR"/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Típico-Com Cat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423.167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59,50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Sem Cat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172.684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24,28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Trajeto-Com Cat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100.230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14,09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572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Doença do Trabalho-Com Cat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15.083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2,12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393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Total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711.164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0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Verdana"/>
                        </a:rPr>
                        <a:t>100,00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2600" marR="12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1780" name="CustomShape 2"/>
          <p:cNvSpPr/>
          <p:nvPr/>
        </p:nvSpPr>
        <p:spPr>
          <a:xfrm>
            <a:off x="2333520" y="1783080"/>
            <a:ext cx="435672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16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Acidentes do Trabalho no Brasil, 2011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1" name="CustomShape 3"/>
          <p:cNvSpPr/>
          <p:nvPr/>
        </p:nvSpPr>
        <p:spPr>
          <a:xfrm>
            <a:off x="1797840" y="5177880"/>
            <a:ext cx="9705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Fonte: MPAS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2" name="CustomShape 4"/>
          <p:cNvSpPr/>
          <p:nvPr/>
        </p:nvSpPr>
        <p:spPr>
          <a:xfrm>
            <a:off x="2610720" y="5473080"/>
            <a:ext cx="4492800" cy="27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3" name="CustomShape 2"/>
          <p:cNvSpPr/>
          <p:nvPr/>
        </p:nvSpPr>
        <p:spPr>
          <a:xfrm>
            <a:off x="533520" y="2114640"/>
            <a:ext cx="7619760" cy="365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DORT são desordens ou distúrbios dos tecidos moles </a:t>
            </a:r>
            <a:r>
              <a:rPr lang="pt-BR" sz="2400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desenvolvimento insidioso</a:t>
            </a: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associadas principalmente a esforços, posturas inadequadas e  movimentos repetitivos </a:t>
            </a: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trabalho</a:t>
            </a: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que se manifestam como </a:t>
            </a:r>
            <a:r>
              <a:rPr lang="pt-BR" sz="2400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 osteomuscular  </a:t>
            </a: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acompanhada ou não de outras queixas (limitação de movimento, perda de força, dormência, tremores, edema, mudanças de temperatura,...)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CustomShape 1"/>
          <p:cNvSpPr/>
          <p:nvPr/>
        </p:nvSpPr>
        <p:spPr>
          <a:xfrm>
            <a:off x="539640" y="2060640"/>
            <a:ext cx="7924320" cy="28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8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Falta de apoio de níveis superiores para uma atuação adequada.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8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Diagnóstico impreciso e acompanhamento inadequado durante o tratamento médico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8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Readaptação ao trabalho deficiente.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8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Falta de um programa ergonômico.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28800" lvl="4" indent="-216000">
              <a:lnSpc>
                <a:spcPct val="8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Fisioterapia – Ginástica laboral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4" name="CustomShape 2"/>
          <p:cNvSpPr/>
          <p:nvPr/>
        </p:nvSpPr>
        <p:spPr>
          <a:xfrm>
            <a:off x="1476360" y="907920"/>
            <a:ext cx="7138800" cy="75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pt-BR" sz="4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Fatores de pior prognóstico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CustomShape 1"/>
          <p:cNvSpPr/>
          <p:nvPr/>
        </p:nvSpPr>
        <p:spPr>
          <a:xfrm>
            <a:off x="539640" y="2924280"/>
            <a:ext cx="8305560" cy="32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"/>
            </a:pPr>
            <a:r>
              <a:rPr lang="pt-BR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pt-B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Estresse</a:t>
            </a: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</a:t>
            </a:r>
            <a:r>
              <a:rPr lang="pt-B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 estresse é um processo vital e fundamental onde pode ser dividido em dois tipos ou seja, quando passamos por mudanças boas, temos o estresse positivo e quando atravessamos alguma fase negativa, estamos vivenciando o estresse negativo.</a:t>
            </a: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28800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			</a:t>
            </a: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Hans Selye (1930)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6" name="CustomShape 2"/>
          <p:cNvSpPr/>
          <p:nvPr/>
        </p:nvSpPr>
        <p:spPr>
          <a:xfrm>
            <a:off x="380880" y="380880"/>
            <a:ext cx="8229240" cy="5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7" name="CustomShape 3"/>
          <p:cNvSpPr/>
          <p:nvPr/>
        </p:nvSpPr>
        <p:spPr>
          <a:xfrm>
            <a:off x="1692360" y="723240"/>
            <a:ext cx="726228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4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Estresse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TextShape 1"/>
          <p:cNvSpPr txBox="1"/>
          <p:nvPr/>
        </p:nvSpPr>
        <p:spPr>
          <a:xfrm>
            <a:off x="1676520" y="1063800"/>
            <a:ext cx="7009920" cy="68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Estresse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9" name="Picture 1027"/>
          <p:cNvPicPr/>
          <p:nvPr/>
        </p:nvPicPr>
        <p:blipFill>
          <a:blip r:embed="rId2" cstate="print"/>
          <a:stretch/>
        </p:blipFill>
        <p:spPr>
          <a:xfrm>
            <a:off x="990720" y="1752480"/>
            <a:ext cx="7314840" cy="3544560"/>
          </a:xfrm>
          <a:prstGeom prst="rect">
            <a:avLst/>
          </a:prstGeom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</p:pic>
      <p:sp>
        <p:nvSpPr>
          <p:cNvPr id="1790" name="CustomShape 2"/>
          <p:cNvSpPr/>
          <p:nvPr/>
        </p:nvSpPr>
        <p:spPr>
          <a:xfrm>
            <a:off x="826920" y="5734080"/>
            <a:ext cx="57146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Representação esquemática do estresse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TextShape 1"/>
          <p:cNvSpPr txBox="1"/>
          <p:nvPr/>
        </p:nvSpPr>
        <p:spPr>
          <a:xfrm>
            <a:off x="1676520" y="1063800"/>
            <a:ext cx="7009920" cy="68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Prevenção D.O.R.T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2" name="CustomShape 2"/>
          <p:cNvSpPr/>
          <p:nvPr/>
        </p:nvSpPr>
        <p:spPr>
          <a:xfrm>
            <a:off x="228600" y="1854360"/>
            <a:ext cx="8686440" cy="293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Organização do Trabalho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 (função da relação entre o homem e a máquina)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Ergonomia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Postura errada.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TextShape 1"/>
          <p:cNvSpPr txBox="1"/>
          <p:nvPr/>
        </p:nvSpPr>
        <p:spPr>
          <a:xfrm>
            <a:off x="1676520" y="1981080"/>
            <a:ext cx="7009920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90000"/>
              </a:lnSpc>
            </a:pPr>
            <a:r>
              <a:rPr lang="en-US" sz="2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Objetivar ações que visem alterar as características relacionadas à: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Repetitividade,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Excesso de movimentos,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Falta de flexibilidade de tempo e ritmo,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Exigência de produtividade,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Falta de canais de diálogo entre trabalhadores e empresa,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Pressão para manter a produção.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00"/>
              </a:buClr>
              <a:buSzPct val="85000"/>
              <a:buFont typeface="Wingdings" charset="2"/>
              <a:buChar char=""/>
            </a:pPr>
            <a:r>
              <a:rPr lang="en-US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Mobiliários e equipamentos inadequados.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4" name="TextShape 2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Prevenção D.O.R.T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Ações para D.O.R.T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6" name="CustomShape 2"/>
          <p:cNvSpPr/>
          <p:nvPr/>
        </p:nvSpPr>
        <p:spPr>
          <a:xfrm>
            <a:off x="228600" y="1981080"/>
            <a:ext cx="8686440" cy="385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Incentivar o trabalhador a prestar atenção em sintomas e limitações, mesmo que pequenas, e orientá-lo a procurar logo o auxílio.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Propiciar aos médicos que atendem aos trabalhadores um diálogo com a empresa nos casos que houver necessidade de mudar as características do posto de trabalho.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TextShape 1"/>
          <p:cNvSpPr txBox="1"/>
          <p:nvPr/>
        </p:nvSpPr>
        <p:spPr>
          <a:xfrm>
            <a:off x="1676520" y="836640"/>
            <a:ext cx="4335120" cy="915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Ações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8" name="CustomShape 2"/>
          <p:cNvSpPr/>
          <p:nvPr/>
        </p:nvSpPr>
        <p:spPr>
          <a:xfrm>
            <a:off x="228600" y="2057400"/>
            <a:ext cx="8534160" cy="300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Reciclagem dos médicos – Atendimento adequado ao trabalhador.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Amparo ao trabalhador com D.O.R.T – tratamento e reabilitação.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"/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Política de prevenção - Evitar o adoecimento dos trabalhadores. 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Espaço Reservado para Conteúdo 3"/>
          <p:cNvPicPr/>
          <p:nvPr/>
        </p:nvPicPr>
        <p:blipFill>
          <a:blip r:embed="rId2" cstate="print"/>
          <a:stretch/>
        </p:blipFill>
        <p:spPr>
          <a:xfrm rot="5400000">
            <a:off x="190800" y="342720"/>
            <a:ext cx="10058040" cy="7543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1" name="TextShape 2"/>
          <p:cNvSpPr txBox="1"/>
          <p:nvPr/>
        </p:nvSpPr>
        <p:spPr>
          <a:xfrm>
            <a:off x="1676520" y="1981080"/>
            <a:ext cx="7009920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2" name="Imagem 3"/>
          <p:cNvPicPr/>
          <p:nvPr/>
        </p:nvPicPr>
        <p:blipFill>
          <a:blip r:embed="rId2" cstate="print"/>
          <a:stretch/>
        </p:blipFill>
        <p:spPr>
          <a:xfrm rot="5400000">
            <a:off x="1067040" y="-533160"/>
            <a:ext cx="8534160" cy="640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Imagem 3"/>
          <p:cNvPicPr/>
          <p:nvPr/>
        </p:nvPicPr>
        <p:blipFill>
          <a:blip r:embed="rId2" cstate="print"/>
          <a:stretch/>
        </p:blipFill>
        <p:spPr>
          <a:xfrm>
            <a:off x="2000160" y="0"/>
            <a:ext cx="5390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TextShape 1"/>
          <p:cNvSpPr txBox="1"/>
          <p:nvPr/>
        </p:nvSpPr>
        <p:spPr>
          <a:xfrm>
            <a:off x="228600" y="1413000"/>
            <a:ext cx="8915040" cy="1188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3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D.O.R.T 
</a:t>
            </a:r>
            <a:r>
              <a:rPr lang="en-US" sz="26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Distúrbios Osteomusculares Relacionados ao Trabalho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5" name="CustomShape 2"/>
          <p:cNvSpPr/>
          <p:nvPr/>
        </p:nvSpPr>
        <p:spPr>
          <a:xfrm>
            <a:off x="457200" y="2743200"/>
            <a:ext cx="8305560" cy="272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Uma “síndrome clínica” caracterizada por dor crônica, acompanhada ou não por alterações objetivas e que se manifesta principalmente no pescoço, cintura escapular e/ou membros superiores em decorrência do trabalho.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pt-B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INSS/1998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4" name="Imagem 3"/>
          <p:cNvPicPr/>
          <p:nvPr/>
        </p:nvPicPr>
        <p:blipFill>
          <a:blip r:embed="rId2" cstate="print"/>
          <a:stretch/>
        </p:blipFill>
        <p:spPr>
          <a:xfrm>
            <a:off x="2000160" y="0"/>
            <a:ext cx="51433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Imagem 3"/>
          <p:cNvPicPr/>
          <p:nvPr/>
        </p:nvPicPr>
        <p:blipFill>
          <a:blip r:embed="rId2" cstate="print"/>
          <a:stretch/>
        </p:blipFill>
        <p:spPr>
          <a:xfrm>
            <a:off x="2000160" y="0"/>
            <a:ext cx="51433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6" name="Imagem 3"/>
          <p:cNvPicPr/>
          <p:nvPr/>
        </p:nvPicPr>
        <p:blipFill>
          <a:blip r:embed="rId2" cstate="print"/>
          <a:stretch/>
        </p:blipFill>
        <p:spPr>
          <a:xfrm rot="5400000">
            <a:off x="1320120" y="432720"/>
            <a:ext cx="7571160" cy="640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9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Paradigma dominante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8" name="TextShape 2"/>
          <p:cNvSpPr txBox="1"/>
          <p:nvPr/>
        </p:nvSpPr>
        <p:spPr>
          <a:xfrm>
            <a:off x="1676520" y="1981080"/>
            <a:ext cx="7009920" cy="4114440"/>
          </a:xfrm>
          <a:prstGeom prst="rect">
            <a:avLst/>
          </a:prstGeom>
          <a:gradFill>
            <a:gsLst>
              <a:gs pos="0">
                <a:srgbClr val="E5EFF6"/>
              </a:gs>
              <a:gs pos="100000">
                <a:srgbClr val="D8E8F2"/>
              </a:gs>
            </a:gsLst>
            <a:lin ang="5400000"/>
          </a:gradFill>
          <a:ln w="6480">
            <a:solidFill>
              <a:srgbClr val="B9D6E7"/>
            </a:solidFill>
            <a:miter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strike="noStrike" spc="-1">
                <a:solidFill>
                  <a:srgbClr val="FFFF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Biomecânico 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5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TESTES  FÍSICOS  ESPECIAIS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8F0"/>
              </a:buClr>
              <a:buSzPct val="85000"/>
              <a:buFont typeface="Wingdings" charset="2"/>
              <a:buChar char=""/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1" strike="noStrike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TESTES  PROVOCATIVOS  BASEADOS  NA  BIOMECÂNICA  DO   MOVIMENTO  PARA  ISOLAR  AS  ESTRUTURAS  LESADAS.</a:t>
            </a: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TextShape 1"/>
          <p:cNvSpPr txBox="1"/>
          <p:nvPr/>
        </p:nvSpPr>
        <p:spPr>
          <a:xfrm>
            <a:off x="1816920" y="1843920"/>
            <a:ext cx="6171840" cy="85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Condições  neuro-ortopédicas localizadas</a:t>
            </a:r>
            <a:r>
              <a:rPr lang="en-US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mais comumente identificadas em casos de DORT em MsSs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10" name="TextShape 2"/>
          <p:cNvSpPr txBox="1"/>
          <p:nvPr/>
        </p:nvSpPr>
        <p:spPr>
          <a:xfrm>
            <a:off x="1371600" y="2626920"/>
            <a:ext cx="6171840" cy="4002120"/>
          </a:xfrm>
          <a:prstGeom prst="rect">
            <a:avLst/>
          </a:prstGeom>
          <a:gradFill>
            <a:gsLst>
              <a:gs pos="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em pescoço e membro superior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Discopatia cervical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S. Manguito Rotador, S. Impacto, Bursite de ombro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Tendinite bicipital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Tendinites/tenossinovites de antebraço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Epicondilites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túnel do carpo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de DeQuervain</a:t>
            </a:r>
            <a:endParaRPr lang="en-U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11" name="Picture 3"/>
          <p:cNvPicPr/>
          <p:nvPr/>
        </p:nvPicPr>
        <p:blipFill>
          <a:blip r:embed="rId2" cstate="print"/>
          <a:stretch/>
        </p:blipFill>
        <p:spPr>
          <a:xfrm>
            <a:off x="1200240" y="914400"/>
            <a:ext cx="109548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Coluna cervical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13" name="Picture 2"/>
          <p:cNvPicPr/>
          <p:nvPr/>
        </p:nvPicPr>
        <p:blipFill>
          <a:blip r:embed="rId2" cstate="print"/>
          <a:stretch/>
        </p:blipFill>
        <p:spPr>
          <a:xfrm>
            <a:off x="2057400" y="1854720"/>
            <a:ext cx="4909320" cy="2535120"/>
          </a:xfrm>
          <a:prstGeom prst="rect">
            <a:avLst/>
          </a:prstGeom>
          <a:ln>
            <a:noFill/>
          </a:ln>
        </p:spPr>
      </p:pic>
      <p:sp>
        <p:nvSpPr>
          <p:cNvPr id="1814" name="CustomShape 2"/>
          <p:cNvSpPr/>
          <p:nvPr/>
        </p:nvSpPr>
        <p:spPr>
          <a:xfrm>
            <a:off x="2430720" y="1451880"/>
            <a:ext cx="43246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Spurling </a:t>
            </a: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</a:t>
            </a:r>
            <a:r>
              <a:rPr lang="pt-BR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 Distração Cervical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5" name="Picture 4"/>
          <p:cNvPicPr/>
          <p:nvPr/>
        </p:nvPicPr>
        <p:blipFill>
          <a:blip r:embed="rId3" cstate="print"/>
          <a:stretch/>
        </p:blipFill>
        <p:spPr>
          <a:xfrm>
            <a:off x="457200" y="4572000"/>
            <a:ext cx="6933960" cy="1290960"/>
          </a:xfrm>
          <a:prstGeom prst="rect">
            <a:avLst/>
          </a:prstGeom>
          <a:ln>
            <a:noFill/>
          </a:ln>
        </p:spPr>
      </p:pic>
      <p:sp>
        <p:nvSpPr>
          <p:cNvPr id="1816" name="CustomShape 3"/>
          <p:cNvSpPr/>
          <p:nvPr/>
        </p:nvSpPr>
        <p:spPr>
          <a:xfrm>
            <a:off x="380880" y="5429160"/>
            <a:ext cx="7467120" cy="11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Distração Cervical  !               Alivio dos sintomas radiculares cervicais  quando se aplica traçao para cima sobre o queixo e o ocipital,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paciente em decúbito dorsal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CustomShape 1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18" name="Picture 1"/>
          <p:cNvPicPr/>
          <p:nvPr/>
        </p:nvPicPr>
        <p:blipFill>
          <a:blip r:embed="rId2" cstate="print"/>
          <a:stretch/>
        </p:blipFill>
        <p:spPr>
          <a:xfrm>
            <a:off x="0" y="980640"/>
            <a:ext cx="4447440" cy="5280120"/>
          </a:xfrm>
          <a:prstGeom prst="rect">
            <a:avLst/>
          </a:prstGeom>
          <a:ln>
            <a:noFill/>
          </a:ln>
        </p:spPr>
      </p:pic>
      <p:sp>
        <p:nvSpPr>
          <p:cNvPr id="1819" name="CustomShape 2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0" name="Picture 3"/>
          <p:cNvPicPr/>
          <p:nvPr/>
        </p:nvPicPr>
        <p:blipFill>
          <a:blip r:embed="rId3" cstate="print"/>
          <a:stretch/>
        </p:blipFill>
        <p:spPr>
          <a:xfrm>
            <a:off x="4716000" y="764640"/>
            <a:ext cx="4176000" cy="5871600"/>
          </a:xfrm>
          <a:prstGeom prst="rect">
            <a:avLst/>
          </a:prstGeom>
          <a:ln>
            <a:noFill/>
          </a:ln>
        </p:spPr>
      </p:pic>
      <p:sp>
        <p:nvSpPr>
          <p:cNvPr id="1821" name="CustomShape 3"/>
          <p:cNvSpPr/>
          <p:nvPr/>
        </p:nvSpPr>
        <p:spPr>
          <a:xfrm>
            <a:off x="395640" y="332640"/>
            <a:ext cx="3888000" cy="3646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Vista de Frente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2" name="CustomShape 4"/>
          <p:cNvSpPr/>
          <p:nvPr/>
        </p:nvSpPr>
        <p:spPr>
          <a:xfrm>
            <a:off x="5220000" y="260640"/>
            <a:ext cx="3384000" cy="3646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Vista de Costas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3" name="CustomShape 5"/>
          <p:cNvSpPr/>
          <p:nvPr/>
        </p:nvSpPr>
        <p:spPr>
          <a:xfrm>
            <a:off x="6588360" y="6453360"/>
            <a:ext cx="359640" cy="143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4" name="CustomShape 6"/>
          <p:cNvSpPr/>
          <p:nvPr/>
        </p:nvSpPr>
        <p:spPr>
          <a:xfrm>
            <a:off x="251640" y="5805360"/>
            <a:ext cx="503640" cy="35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5" name="CustomShape 7"/>
          <p:cNvSpPr/>
          <p:nvPr/>
        </p:nvSpPr>
        <p:spPr>
          <a:xfrm>
            <a:off x="1907640" y="3573000"/>
            <a:ext cx="287640" cy="287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TextShape 1"/>
          <p:cNvSpPr txBox="1"/>
          <p:nvPr/>
        </p:nvSpPr>
        <p:spPr>
          <a:xfrm>
            <a:off x="6588360" y="1772640"/>
            <a:ext cx="2376000" cy="1142640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Músculos escapuloumeris posteriores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27" name="Picture 2"/>
          <p:cNvPicPr/>
          <p:nvPr/>
        </p:nvPicPr>
        <p:blipFill>
          <a:blip r:embed="rId2" cstate="print"/>
          <a:stretch/>
        </p:blipFill>
        <p:spPr>
          <a:xfrm>
            <a:off x="179640" y="-97560"/>
            <a:ext cx="6264360" cy="69184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TextShape 1"/>
          <p:cNvSpPr txBox="1"/>
          <p:nvPr/>
        </p:nvSpPr>
        <p:spPr>
          <a:xfrm>
            <a:off x="971640" y="274680"/>
            <a:ext cx="7714800" cy="11426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músculo subescapular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é</a:t>
            </a: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 músculo multipenado.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29" name="Picture 2"/>
          <p:cNvPicPr/>
          <p:nvPr/>
        </p:nvPicPr>
        <p:blipFill>
          <a:blip r:embed="rId2" cstate="print"/>
          <a:stretch/>
        </p:blipFill>
        <p:spPr>
          <a:xfrm>
            <a:off x="323640" y="1700640"/>
            <a:ext cx="8727480" cy="4499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Bolsa Subacromial</a:t>
            </a:r>
            <a:r>
              <a:rPr lang="en-US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que previne o atrito do tendão do Supraespinhoso no espaço subacromial.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31" name="Picture 2"/>
          <p:cNvPicPr/>
          <p:nvPr/>
        </p:nvPicPr>
        <p:blipFill>
          <a:blip r:embed="rId2" cstate="print"/>
          <a:stretch/>
        </p:blipFill>
        <p:spPr>
          <a:xfrm>
            <a:off x="1925640" y="1600200"/>
            <a:ext cx="5292000" cy="45255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extShape 1"/>
          <p:cNvSpPr txBox="1"/>
          <p:nvPr/>
        </p:nvSpPr>
        <p:spPr>
          <a:xfrm>
            <a:off x="1676520" y="457200"/>
            <a:ext cx="7009920" cy="129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9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Causas das D.O.R.T</a:t>
            </a:r>
            <a:endParaRPr lang="en-US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7" name="CustomShape 2"/>
          <p:cNvSpPr/>
          <p:nvPr/>
        </p:nvSpPr>
        <p:spPr>
          <a:xfrm>
            <a:off x="457200" y="1920960"/>
            <a:ext cx="8000640" cy="377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1) Dano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Diminuição do aporte sanguíneo à região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71600" lvl="3" indent="-216000">
              <a:lnSpc>
                <a:spcPct val="10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Repetitividade e/ou força dos movimentos quanto na atividade estática das estruturas envolvidas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2) Dano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Trauma ou microtrauma -  formação de processos inflamatórios locais.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Manguito rotador - ruptura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33" name="Picture 2"/>
          <p:cNvPicPr/>
          <p:nvPr/>
        </p:nvPicPr>
        <p:blipFill>
          <a:blip r:embed="rId2" cstate="print"/>
          <a:stretch/>
        </p:blipFill>
        <p:spPr>
          <a:xfrm>
            <a:off x="76320" y="1066680"/>
            <a:ext cx="2255040" cy="2581200"/>
          </a:xfrm>
          <a:prstGeom prst="rect">
            <a:avLst/>
          </a:prstGeom>
          <a:ln>
            <a:noFill/>
          </a:ln>
        </p:spPr>
      </p:pic>
      <p:pic>
        <p:nvPicPr>
          <p:cNvPr id="1834" name="Picture 4"/>
          <p:cNvPicPr/>
          <p:nvPr/>
        </p:nvPicPr>
        <p:blipFill>
          <a:blip r:embed="rId3" cstate="print"/>
          <a:stretch/>
        </p:blipFill>
        <p:spPr>
          <a:xfrm>
            <a:off x="6182280" y="1417680"/>
            <a:ext cx="2800080" cy="2511000"/>
          </a:xfrm>
          <a:prstGeom prst="rect">
            <a:avLst/>
          </a:prstGeom>
          <a:ln>
            <a:noFill/>
          </a:ln>
        </p:spPr>
      </p:pic>
      <p:sp>
        <p:nvSpPr>
          <p:cNvPr id="1835" name="CustomShape 2"/>
          <p:cNvSpPr/>
          <p:nvPr/>
        </p:nvSpPr>
        <p:spPr>
          <a:xfrm>
            <a:off x="1553400" y="5609160"/>
            <a:ext cx="6117120" cy="98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Bonus: Videocirurgia de reparo artoscópico de ruptura do manguito rotador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90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http://mdvideocenter.brighamandwomens.org/specialties/orthopedic-and-arthritis/rotator-cuff-arthroscopic-rotator-cuff-repair</a:t>
            </a:r>
            <a:r>
              <a:rPr lang="pt-BR" sz="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6" name="Picture 7"/>
          <p:cNvPicPr/>
          <p:nvPr/>
        </p:nvPicPr>
        <p:blipFill>
          <a:blip r:embed="rId5" cstate="print"/>
          <a:stretch/>
        </p:blipFill>
        <p:spPr>
          <a:xfrm rot="5400000">
            <a:off x="2460240" y="2167920"/>
            <a:ext cx="3593520" cy="397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Manguito rotador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38" name="Content Placeholder 4"/>
          <p:cNvPicPr/>
          <p:nvPr/>
        </p:nvPicPr>
        <p:blipFill>
          <a:blip r:embed="rId2" cstate="print"/>
          <a:stretch/>
        </p:blipFill>
        <p:spPr>
          <a:xfrm>
            <a:off x="152280" y="1600200"/>
            <a:ext cx="4465080" cy="4465080"/>
          </a:xfrm>
          <a:prstGeom prst="rect">
            <a:avLst/>
          </a:prstGeom>
          <a:ln>
            <a:noFill/>
          </a:ln>
        </p:spPr>
      </p:pic>
      <p:pic>
        <p:nvPicPr>
          <p:cNvPr id="1839" name="Content Placeholder 5"/>
          <p:cNvPicPr/>
          <p:nvPr/>
        </p:nvPicPr>
        <p:blipFill>
          <a:blip r:embed="rId3" cstate="print"/>
          <a:stretch/>
        </p:blipFill>
        <p:spPr>
          <a:xfrm>
            <a:off x="4871520" y="2438280"/>
            <a:ext cx="4152600" cy="2814480"/>
          </a:xfrm>
          <a:prstGeom prst="rect">
            <a:avLst/>
          </a:prstGeom>
          <a:ln>
            <a:noFill/>
          </a:ln>
        </p:spPr>
      </p:pic>
      <p:sp>
        <p:nvSpPr>
          <p:cNvPr id="1840" name="CustomShape 2"/>
          <p:cNvSpPr/>
          <p:nvPr/>
        </p:nvSpPr>
        <p:spPr>
          <a:xfrm>
            <a:off x="4886640" y="4857840"/>
            <a:ext cx="2776320" cy="20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7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 da imagem: www.spallafisioterapia.com.br/category/ombro/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Imagem 4"/>
          <p:cNvPicPr/>
          <p:nvPr/>
        </p:nvPicPr>
        <p:blipFill>
          <a:blip r:embed="rId2" cstate="print"/>
          <a:stretch/>
        </p:blipFill>
        <p:spPr>
          <a:xfrm rot="5400000">
            <a:off x="1225080" y="-451800"/>
            <a:ext cx="6923160" cy="769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Manguito Rotador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3" name="TextShape 2"/>
          <p:cNvSpPr txBox="1"/>
          <p:nvPr/>
        </p:nvSpPr>
        <p:spPr>
          <a:xfrm>
            <a:off x="1486080" y="1417680"/>
            <a:ext cx="6171840" cy="4411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Musculo supra espinhoso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abdução contra a resistência </a:t>
            </a:r>
          </a:p>
        </p:txBody>
      </p:sp>
      <p:pic>
        <p:nvPicPr>
          <p:cNvPr id="1844" name="Picture 2"/>
          <p:cNvPicPr/>
          <p:nvPr/>
        </p:nvPicPr>
        <p:blipFill>
          <a:blip r:embed="rId2" cstate="print"/>
          <a:stretch/>
        </p:blipFill>
        <p:spPr>
          <a:xfrm>
            <a:off x="1680120" y="3029040"/>
            <a:ext cx="4415400" cy="2199600"/>
          </a:xfrm>
          <a:prstGeom prst="rect">
            <a:avLst/>
          </a:prstGeom>
          <a:ln>
            <a:noFill/>
          </a:ln>
        </p:spPr>
      </p:pic>
      <p:sp>
        <p:nvSpPr>
          <p:cNvPr id="1845" name="CustomShape 3"/>
          <p:cNvSpPr/>
          <p:nvPr/>
        </p:nvSpPr>
        <p:spPr>
          <a:xfrm>
            <a:off x="1654920" y="5272200"/>
            <a:ext cx="6114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Realizado para avaliação da dor e/ou fraqueza do músculo supraespinhal, através da abdução de 90 do ombro no plano da escápula contra resistência do examinador, estando o ombro em rotação interna ( polegar voltado para baixo)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Manguito Rotador
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7" name="TextShape 2"/>
          <p:cNvSpPr txBox="1"/>
          <p:nvPr/>
        </p:nvSpPr>
        <p:spPr>
          <a:xfrm>
            <a:off x="762120" y="1920600"/>
            <a:ext cx="7007760" cy="387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Supraespinhoso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Jobe (</a:t>
            </a:r>
            <a:r>
              <a:rPr lang="en-U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lata vazia</a:t>
            </a: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48" name="Picture 6"/>
          <p:cNvPicPr/>
          <p:nvPr/>
        </p:nvPicPr>
        <p:blipFill>
          <a:blip r:embed="rId2" cstate="print"/>
          <a:stretch/>
        </p:blipFill>
        <p:spPr>
          <a:xfrm>
            <a:off x="1219320" y="3078720"/>
            <a:ext cx="5422320" cy="647280"/>
          </a:xfrm>
          <a:prstGeom prst="rect">
            <a:avLst/>
          </a:prstGeom>
          <a:ln>
            <a:noFill/>
          </a:ln>
        </p:spPr>
      </p:pic>
      <p:pic>
        <p:nvPicPr>
          <p:cNvPr id="1849" name="Picture 7"/>
          <p:cNvPicPr/>
          <p:nvPr/>
        </p:nvPicPr>
        <p:blipFill>
          <a:blip r:embed="rId3" cstate="print"/>
          <a:stretch/>
        </p:blipFill>
        <p:spPr>
          <a:xfrm>
            <a:off x="5971320" y="3481560"/>
            <a:ext cx="2638800" cy="2842560"/>
          </a:xfrm>
          <a:prstGeom prst="rect">
            <a:avLst/>
          </a:prstGeom>
          <a:ln>
            <a:noFill/>
          </a:ln>
        </p:spPr>
      </p:pic>
      <p:sp>
        <p:nvSpPr>
          <p:cNvPr id="1850" name="CustomShape 3"/>
          <p:cNvSpPr/>
          <p:nvPr/>
        </p:nvSpPr>
        <p:spPr>
          <a:xfrm>
            <a:off x="609480" y="3581640"/>
            <a:ext cx="5433840" cy="15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Realizado para avaliação da dor e/ou fraqueza do músculo supraespinhal, através da abdução de 90 do ombro no plano da escápula contra resistência do examinador, estando o ombro em rotação interna ( polegar voltado para baixo), com deslocamento de 30 graus anteriormente, no plano coronal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Manguito Rotador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2" name="TextShape 2"/>
          <p:cNvSpPr txBox="1"/>
          <p:nvPr/>
        </p:nvSpPr>
        <p:spPr>
          <a:xfrm>
            <a:off x="1486080" y="2057400"/>
            <a:ext cx="6171840" cy="320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Infraespinhoso e redondo menor</a:t>
            </a:r>
          </a:p>
          <a:p>
            <a:pPr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Teste de Patte 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Subescapular</a:t>
            </a:r>
          </a:p>
          <a:p>
            <a:pPr>
              <a:lnSpc>
                <a:spcPct val="100000"/>
              </a:lnSpc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Teste da retirada de Gerber</a:t>
            </a:r>
          </a:p>
        </p:txBody>
      </p:sp>
      <p:pic>
        <p:nvPicPr>
          <p:cNvPr id="1853" name="Picture 4"/>
          <p:cNvPicPr/>
          <p:nvPr/>
        </p:nvPicPr>
        <p:blipFill>
          <a:blip r:embed="rId2" cstate="print"/>
          <a:stretch/>
        </p:blipFill>
        <p:spPr>
          <a:xfrm>
            <a:off x="7129080" y="1219320"/>
            <a:ext cx="1708560" cy="2617200"/>
          </a:xfrm>
          <a:prstGeom prst="rect">
            <a:avLst/>
          </a:prstGeom>
          <a:ln>
            <a:noFill/>
          </a:ln>
        </p:spPr>
      </p:pic>
      <p:sp>
        <p:nvSpPr>
          <p:cNvPr id="1854" name="CustomShape 3"/>
          <p:cNvSpPr/>
          <p:nvPr/>
        </p:nvSpPr>
        <p:spPr>
          <a:xfrm>
            <a:off x="1733400" y="2969640"/>
            <a:ext cx="3539880" cy="56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 o paciente em pé, MS abduzido 90 graus no plano frontal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cotovelo fletido 90 graus, solicita-se que o paciente resista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à força de rotação interna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5" name="CustomShape 4"/>
          <p:cNvSpPr/>
          <p:nvPr/>
        </p:nvSpPr>
        <p:spPr>
          <a:xfrm>
            <a:off x="1743480" y="4840560"/>
            <a:ext cx="4646520" cy="4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Pede-se que o paciente, em pé, repouse o dorso da mão sobre o dorso,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depois que a afaste do corpo, o que acredit-se que exija o subescapular funcional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56" name="Picture 6"/>
          <p:cNvPicPr/>
          <p:nvPr/>
        </p:nvPicPr>
        <p:blipFill>
          <a:blip r:embed="rId3" cstate="print"/>
          <a:stretch/>
        </p:blipFill>
        <p:spPr>
          <a:xfrm>
            <a:off x="6610680" y="4082760"/>
            <a:ext cx="2054520" cy="234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impacto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Neer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Youcum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59" name="Picture 3"/>
          <p:cNvPicPr/>
          <p:nvPr/>
        </p:nvPicPr>
        <p:blipFill>
          <a:blip r:embed="rId2" cstate="print"/>
          <a:stretch/>
        </p:blipFill>
        <p:spPr>
          <a:xfrm>
            <a:off x="401400" y="2514600"/>
            <a:ext cx="5589360" cy="1041120"/>
          </a:xfrm>
          <a:prstGeom prst="rect">
            <a:avLst/>
          </a:prstGeom>
          <a:ln>
            <a:noFill/>
          </a:ln>
        </p:spPr>
      </p:pic>
      <p:pic>
        <p:nvPicPr>
          <p:cNvPr id="1860" name="Picture 4"/>
          <p:cNvPicPr/>
          <p:nvPr/>
        </p:nvPicPr>
        <p:blipFill>
          <a:blip r:embed="rId3" cstate="print"/>
          <a:stretch/>
        </p:blipFill>
        <p:spPr>
          <a:xfrm>
            <a:off x="6095880" y="937440"/>
            <a:ext cx="2209320" cy="2577600"/>
          </a:xfrm>
          <a:prstGeom prst="rect">
            <a:avLst/>
          </a:prstGeom>
          <a:ln>
            <a:noFill/>
          </a:ln>
        </p:spPr>
      </p:pic>
      <p:pic>
        <p:nvPicPr>
          <p:cNvPr id="1861" name="Picture 5"/>
          <p:cNvPicPr/>
          <p:nvPr/>
        </p:nvPicPr>
        <p:blipFill>
          <a:blip r:embed="rId4" cstate="print"/>
          <a:stretch/>
        </p:blipFill>
        <p:spPr>
          <a:xfrm>
            <a:off x="6593760" y="3899520"/>
            <a:ext cx="1711800" cy="2958120"/>
          </a:xfrm>
          <a:prstGeom prst="rect">
            <a:avLst/>
          </a:prstGeom>
          <a:ln>
            <a:noFill/>
          </a:ln>
        </p:spPr>
      </p:pic>
      <p:sp>
        <p:nvSpPr>
          <p:cNvPr id="1862" name="CustomShape 3"/>
          <p:cNvSpPr/>
          <p:nvPr/>
        </p:nvSpPr>
        <p:spPr>
          <a:xfrm>
            <a:off x="533520" y="4276440"/>
            <a:ext cx="5105160" cy="109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O paciente coloca a mão sobre o ombro oposto e eleva ativamente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cotovelo sem elevar o cíngulo escapular. O tuberculo maior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desloca-se sob o ligamento córaco-acromial e a articulação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acromio-clavicular, que se tiver osteófitos, agrava a dor.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TextShape 1"/>
          <p:cNvSpPr txBox="1"/>
          <p:nvPr/>
        </p:nvSpPr>
        <p:spPr>
          <a:xfrm>
            <a:off x="1143000" y="200160"/>
            <a:ext cx="6171840" cy="1247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Desfiladeiro torácico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64" name="Picture 4"/>
          <p:cNvPicPr/>
          <p:nvPr/>
        </p:nvPicPr>
        <p:blipFill>
          <a:blip r:embed="rId2" cstate="print"/>
          <a:stretch/>
        </p:blipFill>
        <p:spPr>
          <a:xfrm>
            <a:off x="211680" y="1739880"/>
            <a:ext cx="3979080" cy="2374560"/>
          </a:xfrm>
          <a:prstGeom prst="rect">
            <a:avLst/>
          </a:prstGeom>
          <a:ln>
            <a:noFill/>
          </a:ln>
        </p:spPr>
      </p:pic>
      <p:sp>
        <p:nvSpPr>
          <p:cNvPr id="1865" name="CustomShape 2"/>
          <p:cNvSpPr/>
          <p:nvPr/>
        </p:nvSpPr>
        <p:spPr>
          <a:xfrm>
            <a:off x="1259640" y="748800"/>
            <a:ext cx="22824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66" name="Picture 10"/>
          <p:cNvPicPr/>
          <p:nvPr/>
        </p:nvPicPr>
        <p:blipFill>
          <a:blip r:embed="rId3" cstate="print"/>
          <a:stretch/>
        </p:blipFill>
        <p:spPr>
          <a:xfrm>
            <a:off x="4343400" y="1300320"/>
            <a:ext cx="3428640" cy="4071600"/>
          </a:xfrm>
          <a:prstGeom prst="rect">
            <a:avLst/>
          </a:prstGeom>
          <a:ln>
            <a:noFill/>
          </a:ln>
        </p:spPr>
      </p:pic>
      <p:pic>
        <p:nvPicPr>
          <p:cNvPr id="1867" name="Picture 7"/>
          <p:cNvPicPr/>
          <p:nvPr/>
        </p:nvPicPr>
        <p:blipFill>
          <a:blip r:embed="rId4" cstate="print"/>
          <a:stretch/>
        </p:blipFill>
        <p:spPr>
          <a:xfrm>
            <a:off x="76320" y="5200560"/>
            <a:ext cx="8610120" cy="1255680"/>
          </a:xfrm>
          <a:prstGeom prst="rect">
            <a:avLst/>
          </a:prstGeom>
          <a:ln>
            <a:noFill/>
          </a:ln>
        </p:spPr>
      </p:pic>
      <p:sp>
        <p:nvSpPr>
          <p:cNvPr id="1868" name="CustomShape 3"/>
          <p:cNvSpPr/>
          <p:nvPr/>
        </p:nvSpPr>
        <p:spPr>
          <a:xfrm>
            <a:off x="2292480" y="4671360"/>
            <a:ext cx="1775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Adson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Desfiladeiro torácico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70" name="Content Placeholder 4"/>
          <p:cNvPicPr/>
          <p:nvPr/>
        </p:nvPicPr>
        <p:blipFill>
          <a:blip r:embed="rId2" cstate="print"/>
          <a:stretch/>
        </p:blipFill>
        <p:spPr>
          <a:xfrm>
            <a:off x="304920" y="3453480"/>
            <a:ext cx="3740760" cy="3126600"/>
          </a:xfrm>
          <a:prstGeom prst="rect">
            <a:avLst/>
          </a:prstGeom>
          <a:ln>
            <a:noFill/>
          </a:ln>
        </p:spPr>
      </p:pic>
      <p:pic>
        <p:nvPicPr>
          <p:cNvPr id="1871" name="Picture 5"/>
          <p:cNvPicPr/>
          <p:nvPr/>
        </p:nvPicPr>
        <p:blipFill>
          <a:blip r:embed="rId3" cstate="print"/>
          <a:stretch/>
        </p:blipFill>
        <p:spPr>
          <a:xfrm>
            <a:off x="4876920" y="3581280"/>
            <a:ext cx="3600000" cy="2871000"/>
          </a:xfrm>
          <a:prstGeom prst="rect">
            <a:avLst/>
          </a:prstGeom>
          <a:ln>
            <a:noFill/>
          </a:ln>
        </p:spPr>
      </p:pic>
      <p:pic>
        <p:nvPicPr>
          <p:cNvPr id="1872" name="Picture 4"/>
          <p:cNvPicPr/>
          <p:nvPr/>
        </p:nvPicPr>
        <p:blipFill>
          <a:blip r:embed="rId4" cstate="print"/>
          <a:stretch/>
        </p:blipFill>
        <p:spPr>
          <a:xfrm>
            <a:off x="2590920" y="1295280"/>
            <a:ext cx="3451680" cy="205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Tendinite Bicipital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7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Yargson</a:t>
            </a: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75" name="Picture 3"/>
          <p:cNvPicPr/>
          <p:nvPr/>
        </p:nvPicPr>
        <p:blipFill>
          <a:blip r:embed="rId2" cstate="print"/>
          <a:stretch/>
        </p:blipFill>
        <p:spPr>
          <a:xfrm>
            <a:off x="1752480" y="2362320"/>
            <a:ext cx="5866920" cy="685440"/>
          </a:xfrm>
          <a:prstGeom prst="rect">
            <a:avLst/>
          </a:prstGeom>
          <a:ln>
            <a:noFill/>
          </a:ln>
        </p:spPr>
      </p:pic>
      <p:pic>
        <p:nvPicPr>
          <p:cNvPr id="1876" name="Picture 5"/>
          <p:cNvPicPr/>
          <p:nvPr/>
        </p:nvPicPr>
        <p:blipFill>
          <a:blip r:embed="rId3" cstate="print"/>
          <a:stretch/>
        </p:blipFill>
        <p:spPr>
          <a:xfrm>
            <a:off x="2819520" y="3048120"/>
            <a:ext cx="3047760" cy="378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CustomShape 1"/>
          <p:cNvSpPr/>
          <p:nvPr/>
        </p:nvSpPr>
        <p:spPr>
          <a:xfrm>
            <a:off x="2457360" y="2228760"/>
            <a:ext cx="480024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5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TAMANHO DO PROBLEMA</a:t>
            </a:r>
            <a:endParaRPr lang="pt-BR" sz="180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Epcondilite lateral – </a:t>
            </a:r>
            <a:r>
              <a:rPr lang="en-US" sz="4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Cozen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78" name="Picture 2"/>
          <p:cNvPicPr/>
          <p:nvPr/>
        </p:nvPicPr>
        <p:blipFill>
          <a:blip r:embed="rId2" cstate="print"/>
          <a:stretch/>
        </p:blipFill>
        <p:spPr>
          <a:xfrm>
            <a:off x="2101320" y="2171880"/>
            <a:ext cx="5175000" cy="302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TextShape 1"/>
          <p:cNvSpPr txBox="1"/>
          <p:nvPr/>
        </p:nvSpPr>
        <p:spPr>
          <a:xfrm>
            <a:off x="1143000" y="1063080"/>
            <a:ext cx="6171840" cy="85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Epcondilite medial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80" name="Picture 2"/>
          <p:cNvPicPr/>
          <p:nvPr/>
        </p:nvPicPr>
        <p:blipFill>
          <a:blip r:embed="rId2" cstate="print"/>
          <a:stretch/>
        </p:blipFill>
        <p:spPr>
          <a:xfrm>
            <a:off x="1886040" y="2082600"/>
            <a:ext cx="5198040" cy="310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Picture 2"/>
          <p:cNvPicPr/>
          <p:nvPr/>
        </p:nvPicPr>
        <p:blipFill>
          <a:blip r:embed="rId2" cstate="print"/>
          <a:stretch/>
        </p:blipFill>
        <p:spPr>
          <a:xfrm>
            <a:off x="228600" y="4263120"/>
            <a:ext cx="6376320" cy="2243160"/>
          </a:xfrm>
          <a:prstGeom prst="rect">
            <a:avLst/>
          </a:prstGeom>
          <a:ln>
            <a:noFill/>
          </a:ln>
        </p:spPr>
      </p:pic>
      <p:pic>
        <p:nvPicPr>
          <p:cNvPr id="1882" name="Picture 4"/>
          <p:cNvPicPr/>
          <p:nvPr/>
        </p:nvPicPr>
        <p:blipFill>
          <a:blip r:embed="rId3" cstate="print"/>
          <a:stretch/>
        </p:blipFill>
        <p:spPr>
          <a:xfrm>
            <a:off x="2765520" y="1509120"/>
            <a:ext cx="4941720" cy="2325240"/>
          </a:xfrm>
          <a:prstGeom prst="rect">
            <a:avLst/>
          </a:prstGeom>
          <a:ln>
            <a:noFill/>
          </a:ln>
        </p:spPr>
      </p:pic>
      <p:sp>
        <p:nvSpPr>
          <p:cNvPr id="1883" name="CustomShape 1"/>
          <p:cNvSpPr/>
          <p:nvPr/>
        </p:nvSpPr>
        <p:spPr>
          <a:xfrm>
            <a:off x="2910600" y="3429000"/>
            <a:ext cx="197172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3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tunel cubital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4" name="CustomShape 2"/>
          <p:cNvSpPr/>
          <p:nvPr/>
        </p:nvSpPr>
        <p:spPr>
          <a:xfrm>
            <a:off x="2057400" y="685800"/>
            <a:ext cx="57992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SINDROMES COMPRESSIVAS EM ANTEBRAÇO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Tunel do Carpo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86" name="Picture 2"/>
          <p:cNvPicPr/>
          <p:nvPr/>
        </p:nvPicPr>
        <p:blipFill>
          <a:blip r:embed="rId2" cstate="print"/>
          <a:stretch/>
        </p:blipFill>
        <p:spPr>
          <a:xfrm>
            <a:off x="4304160" y="2004480"/>
            <a:ext cx="4077360" cy="2770560"/>
          </a:xfrm>
          <a:prstGeom prst="rect">
            <a:avLst/>
          </a:prstGeom>
          <a:ln>
            <a:noFill/>
          </a:ln>
        </p:spPr>
      </p:pic>
      <p:sp>
        <p:nvSpPr>
          <p:cNvPr id="1887" name="CustomShape 2"/>
          <p:cNvSpPr/>
          <p:nvPr/>
        </p:nvSpPr>
        <p:spPr>
          <a:xfrm>
            <a:off x="4704840" y="4775400"/>
            <a:ext cx="34149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Atrofia tenar em casos crônicos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8" name="Picture 4"/>
          <p:cNvPicPr/>
          <p:nvPr/>
        </p:nvPicPr>
        <p:blipFill>
          <a:blip r:embed="rId3" cstate="print"/>
          <a:stretch/>
        </p:blipFill>
        <p:spPr>
          <a:xfrm>
            <a:off x="114480" y="1981080"/>
            <a:ext cx="4111920" cy="279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TextShape 1"/>
          <p:cNvSpPr txBox="1"/>
          <p:nvPr/>
        </p:nvSpPr>
        <p:spPr>
          <a:xfrm>
            <a:off x="457200" y="171720"/>
            <a:ext cx="8229240" cy="1245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Tunel do Carpo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90" name="Picture 2"/>
          <p:cNvPicPr/>
          <p:nvPr/>
        </p:nvPicPr>
        <p:blipFill>
          <a:blip r:embed="rId2" cstate="print"/>
          <a:stretch/>
        </p:blipFill>
        <p:spPr>
          <a:xfrm>
            <a:off x="6095880" y="1136160"/>
            <a:ext cx="2518920" cy="2389320"/>
          </a:xfrm>
          <a:prstGeom prst="rect">
            <a:avLst/>
          </a:prstGeom>
          <a:ln>
            <a:noFill/>
          </a:ln>
        </p:spPr>
      </p:pic>
      <p:sp>
        <p:nvSpPr>
          <p:cNvPr id="1891" name="CustomShape 2"/>
          <p:cNvSpPr/>
          <p:nvPr/>
        </p:nvSpPr>
        <p:spPr>
          <a:xfrm>
            <a:off x="5582160" y="3639240"/>
            <a:ext cx="10270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Phalen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2" name="Picture 6"/>
          <p:cNvPicPr/>
          <p:nvPr/>
        </p:nvPicPr>
        <p:blipFill>
          <a:blip r:embed="rId3" cstate="print"/>
          <a:stretch/>
        </p:blipFill>
        <p:spPr>
          <a:xfrm>
            <a:off x="152280" y="1351440"/>
            <a:ext cx="5866920" cy="2158560"/>
          </a:xfrm>
          <a:prstGeom prst="rect">
            <a:avLst/>
          </a:prstGeom>
          <a:ln>
            <a:noFill/>
          </a:ln>
        </p:spPr>
      </p:pic>
      <p:sp>
        <p:nvSpPr>
          <p:cNvPr id="1893" name="CustomShape 3"/>
          <p:cNvSpPr/>
          <p:nvPr/>
        </p:nvSpPr>
        <p:spPr>
          <a:xfrm>
            <a:off x="3099240" y="3653280"/>
            <a:ext cx="2203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Phalen invertido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4" name="CustomShape 4"/>
          <p:cNvSpPr/>
          <p:nvPr/>
        </p:nvSpPr>
        <p:spPr>
          <a:xfrm>
            <a:off x="1798920" y="3653280"/>
            <a:ext cx="781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Tinel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5" name="CustomShape 5"/>
          <p:cNvSpPr/>
          <p:nvPr/>
        </p:nvSpPr>
        <p:spPr>
          <a:xfrm>
            <a:off x="1259640" y="748800"/>
            <a:ext cx="22824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96" name="Picture 8"/>
          <p:cNvPicPr/>
          <p:nvPr/>
        </p:nvPicPr>
        <p:blipFill>
          <a:blip r:embed="rId4" cstate="print"/>
          <a:stretch/>
        </p:blipFill>
        <p:spPr>
          <a:xfrm>
            <a:off x="152280" y="4747680"/>
            <a:ext cx="9000360" cy="1652760"/>
          </a:xfrm>
          <a:prstGeom prst="rect">
            <a:avLst/>
          </a:prstGeom>
          <a:ln>
            <a:noFill/>
          </a:ln>
        </p:spPr>
      </p:pic>
      <p:pic>
        <p:nvPicPr>
          <p:cNvPr id="1897" name="Picture 9"/>
          <p:cNvPicPr/>
          <p:nvPr/>
        </p:nvPicPr>
        <p:blipFill>
          <a:blip r:embed="rId5" cstate="print"/>
          <a:stretch/>
        </p:blipFill>
        <p:spPr>
          <a:xfrm>
            <a:off x="304920" y="4188600"/>
            <a:ext cx="8152920" cy="58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DeQuervain </a:t>
            </a:r>
            <a:r>
              <a:rPr lang="en-US" sz="2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(ABLP + ECP)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99" name="Picture 2"/>
          <p:cNvPicPr/>
          <p:nvPr/>
        </p:nvPicPr>
        <p:blipFill>
          <a:blip r:embed="rId2" cstate="print"/>
          <a:stretch/>
        </p:blipFill>
        <p:spPr>
          <a:xfrm>
            <a:off x="3200400" y="1330200"/>
            <a:ext cx="2057040" cy="3098160"/>
          </a:xfrm>
          <a:prstGeom prst="rect">
            <a:avLst/>
          </a:prstGeom>
          <a:ln>
            <a:noFill/>
          </a:ln>
        </p:spPr>
      </p:pic>
      <p:pic>
        <p:nvPicPr>
          <p:cNvPr id="1900" name="Content Placeholder 5"/>
          <p:cNvPicPr/>
          <p:nvPr/>
        </p:nvPicPr>
        <p:blipFill>
          <a:blip r:embed="rId3" cstate="print"/>
          <a:stretch/>
        </p:blipFill>
        <p:spPr>
          <a:xfrm>
            <a:off x="28800" y="4648320"/>
            <a:ext cx="8915040" cy="135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CISTO SINOVIAL</a:t>
            </a:r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02" name="Content Placeholder 3"/>
          <p:cNvPicPr/>
          <p:nvPr/>
        </p:nvPicPr>
        <p:blipFill>
          <a:blip r:embed="rId2" cstate="print"/>
          <a:stretch/>
        </p:blipFill>
        <p:spPr>
          <a:xfrm>
            <a:off x="2286000" y="1417680"/>
            <a:ext cx="4494600" cy="1636920"/>
          </a:xfrm>
          <a:prstGeom prst="rect">
            <a:avLst/>
          </a:prstGeom>
          <a:ln>
            <a:noFill/>
          </a:ln>
        </p:spPr>
      </p:pic>
      <p:pic>
        <p:nvPicPr>
          <p:cNvPr id="1903" name="Picture 2"/>
          <p:cNvPicPr/>
          <p:nvPr/>
        </p:nvPicPr>
        <p:blipFill>
          <a:blip r:embed="rId3" cstate="print"/>
          <a:stretch/>
        </p:blipFill>
        <p:spPr>
          <a:xfrm>
            <a:off x="1295280" y="3276720"/>
            <a:ext cx="6857640" cy="342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" name="Picture 4"/>
          <p:cNvPicPr/>
          <p:nvPr/>
        </p:nvPicPr>
        <p:blipFill>
          <a:blip r:embed="rId2" cstate="print"/>
          <a:stretch/>
        </p:blipFill>
        <p:spPr>
          <a:xfrm>
            <a:off x="1187280" y="0"/>
            <a:ext cx="7457760" cy="8757720"/>
          </a:xfrm>
          <a:prstGeom prst="rect">
            <a:avLst/>
          </a:prstGeom>
          <a:ln>
            <a:noFill/>
          </a:ln>
        </p:spPr>
      </p:pic>
      <p:sp>
        <p:nvSpPr>
          <p:cNvPr id="1905" name="CustomShape 1"/>
          <p:cNvSpPr/>
          <p:nvPr/>
        </p:nvSpPr>
        <p:spPr>
          <a:xfrm>
            <a:off x="1187280" y="6165720"/>
            <a:ext cx="7561080" cy="266364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6" name="CustomShape 2"/>
          <p:cNvSpPr/>
          <p:nvPr/>
        </p:nvSpPr>
        <p:spPr>
          <a:xfrm>
            <a:off x="1332000" y="0"/>
            <a:ext cx="1510920" cy="6919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7" name="CustomShape 3"/>
          <p:cNvSpPr/>
          <p:nvPr/>
        </p:nvSpPr>
        <p:spPr>
          <a:xfrm>
            <a:off x="7164360" y="0"/>
            <a:ext cx="1294920" cy="62028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TextShape 1"/>
          <p:cNvSpPr txBox="1"/>
          <p:nvPr/>
        </p:nvSpPr>
        <p:spPr>
          <a:xfrm>
            <a:off x="0" y="0"/>
            <a:ext cx="9467640" cy="6857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</a:t>
            </a:r>
            <a:r>
              <a:rPr lang="en-US" sz="2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Assuntos do Módulo 11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9" name="CustomShape 2"/>
          <p:cNvSpPr/>
          <p:nvPr/>
        </p:nvSpPr>
        <p:spPr>
          <a:xfrm>
            <a:off x="179640" y="476640"/>
            <a:ext cx="8640720" cy="12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COLUNA  LOMBAR - 1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0" name="CustomShape 3"/>
          <p:cNvSpPr/>
          <p:nvPr/>
        </p:nvSpPr>
        <p:spPr>
          <a:xfrm>
            <a:off x="539640" y="1845000"/>
            <a:ext cx="842472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1.- Anatomia da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2- Relação das raízes nervosas lombares e sacrais com os corpos vertebrais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3-  Comentários clínicos sobre a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4- Dor nas costas (PDI – prolapso de disco intervertebral)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5- Disco intervertebral lombar degenerado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6- Pressão no disco intervertebral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7- Carregamento de pesos (ergonomia de levantamento de peso adequado)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8- Ritmo lombo-pélvico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9- Sobrecarga biomecânica da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10- Terminologia da hérnia discal intervertebral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11- Protusão, Hérnia Discal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12- Lombalgia mecânica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13- Lombalgias (sinais e sintomas)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14- Causas comuns de queixas na região lombar nos vários grupos etários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15- Classificação das lombalgias de acordo com o tempo de duração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TextShape 1"/>
          <p:cNvSpPr txBox="1"/>
          <p:nvPr/>
        </p:nvSpPr>
        <p:spPr>
          <a:xfrm>
            <a:off x="0" y="0"/>
            <a:ext cx="9467640" cy="6857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</a:t>
            </a:r>
            <a:r>
              <a:rPr lang="en-US" sz="2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Assuntos do Módulo 11</a:t>
            </a:r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12" name="CustomShape 2"/>
          <p:cNvSpPr/>
          <p:nvPr/>
        </p:nvSpPr>
        <p:spPr>
          <a:xfrm>
            <a:off x="179640" y="476640"/>
            <a:ext cx="8640720" cy="12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COLUNA  LOMBAR - 2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3" name="CustomShape 3"/>
          <p:cNvSpPr/>
          <p:nvPr/>
        </p:nvSpPr>
        <p:spPr>
          <a:xfrm>
            <a:off x="539640" y="1845000"/>
            <a:ext cx="8784720" cy="50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16- Etiologia das lombalgias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17- História clínica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18- Patologias da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19- Espondilólise lombar, Espondilolistese,  Lombalgia mecânica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20- Aneurisma de aorta abdominal,  Espondilose lombar,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21- Lombalgia crônica discogênica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22- Exames auxiliares no diagnóstico das lombalgias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23- Hérnia de disco lombar (Hérnia do núcleo polposo)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24- Radiculopatia lombossacra ( dor mecânica, dor neurogênica e dormência)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25- Diagnóstico por imagem da hérnia discal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26- Estudo da TC e da RM (cortes de anatomia seccional)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27- Sintomas do paciente X alterações de imagem (Não tratar a imagem! Tratar  o paciente!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28- Estenose vertebral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29- Diagnóstico diferencial entre: claudicação vascular, claudicação neurogênica e estenose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vertebral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30- Síndrome das articulações facetárias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4851</Words>
  <Application>Microsoft Office PowerPoint</Application>
  <PresentationFormat>Apresentação na tela (4:3)</PresentationFormat>
  <Paragraphs>843</Paragraphs>
  <Slides>142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35</vt:i4>
      </vt:variant>
      <vt:variant>
        <vt:lpstr>Títulos de slides</vt:lpstr>
      </vt:variant>
      <vt:variant>
        <vt:i4>142</vt:i4>
      </vt:variant>
    </vt:vector>
  </HeadingPairs>
  <TitlesOfParts>
    <vt:vector size="177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Tema do Office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 Ines</dc:creator>
  <cp:lastModifiedBy>ses14277158</cp:lastModifiedBy>
  <cp:revision>61</cp:revision>
  <dcterms:created xsi:type="dcterms:W3CDTF">2013-02-20T14:24:14Z</dcterms:created>
  <dcterms:modified xsi:type="dcterms:W3CDTF">2017-10-20T12:42:11Z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142</vt:i4>
  </property>
</Properties>
</file>